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158"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lstStyle>
            <a:lvl1pPr>
              <a:defRPr/>
            </a:lvl1pPr>
          </a:lstStyle>
          <a:p>
            <a:pPr lvl="0"/>
            <a:r>
              <a:rPr lang="zh-CN" altLang="en-US" noProof="0" smtClean="0"/>
              <a:t>单击此处编辑母版标题样式</a:t>
            </a:r>
            <a:endParaRPr lang="zh-CN" altLang="en-US" noProof="0" smtClean="0"/>
          </a:p>
        </p:txBody>
      </p:sp>
      <p:sp>
        <p:nvSpPr>
          <p:cNvPr id="2051" name="Rectangle 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smtClean="0"/>
              <a:t>单击此处编辑母版副标题样式</a:t>
            </a:r>
            <a:endParaRPr lang="zh-CN" altLang="en-US" noProof="0" smtClean="0"/>
          </a:p>
        </p:txBody>
      </p:sp>
      <p:sp>
        <p:nvSpPr>
          <p:cNvPr id="2052" name="Rectangle 4"/>
          <p:cNvSpPr>
            <a:spLocks noGrp="1" noChangeArrowheads="1"/>
          </p:cNvSpPr>
          <p:nvPr>
            <p:ph type="dt" sz="half" idx="2"/>
          </p:nvPr>
        </p:nvSpPr>
        <p:spPr/>
        <p:txBody>
          <a:bodyPr/>
          <a:lstStyle>
            <a:lvl1pPr>
              <a:defRPr/>
            </a:lvl1pPr>
          </a:lstStyle>
          <a:p>
            <a:fld id="{71CA8FEB-6F5D-4ADB-AB16-67833E41D7B6}" type="datetimeFigureOut">
              <a:rPr lang="zh-CN" altLang="en-US" smtClean="0"/>
              <a:t>2017-5-20</a:t>
            </a:fld>
            <a:endParaRPr lang="zh-CN" altLang="en-US"/>
          </a:p>
        </p:txBody>
      </p:sp>
      <p:sp>
        <p:nvSpPr>
          <p:cNvPr id="2053" name="Rectangle 5"/>
          <p:cNvSpPr>
            <a:spLocks noGrp="1" noChangeArrowheads="1"/>
          </p:cNvSpPr>
          <p:nvPr>
            <p:ph type="ftr" sz="quarter" idx="3"/>
          </p:nvPr>
        </p:nvSpPr>
        <p:spPr/>
        <p:txBody>
          <a:bodyPr/>
          <a:lstStyle>
            <a:lvl1pPr>
              <a:defRPr/>
            </a:lvl1pPr>
          </a:lstStyle>
          <a:p>
            <a:endParaRPr lang="zh-CN" altLang="en-US"/>
          </a:p>
        </p:txBody>
      </p:sp>
      <p:sp>
        <p:nvSpPr>
          <p:cNvPr id="2054" name="Rectangle 6"/>
          <p:cNvSpPr>
            <a:spLocks noGrp="1" noChangeArrowheads="1"/>
          </p:cNvSpPr>
          <p:nvPr>
            <p:ph type="sldNum" sz="quarter" idx="4"/>
          </p:nvPr>
        </p:nvSpPr>
        <p:spPr>
          <a:xfrm>
            <a:off x="6553200" y="6245225"/>
            <a:ext cx="2289175" cy="476250"/>
          </a:xfrm>
        </p:spPr>
        <p:txBody>
          <a:bodyPr/>
          <a:lstStyle>
            <a:lvl1pPr>
              <a:defRPr/>
            </a:lvl1pPr>
          </a:lstStyle>
          <a:p>
            <a:fld id="{ECF53B51-DB89-421B-91AB-1265914636A1}" type="slidenum">
              <a:rPr lang="zh-CN" altLang="en-US" smtClean="0"/>
              <a:t>‹#›</a:t>
            </a:fld>
            <a:endParaRPr lang="zh-CN" altLang="en-US"/>
          </a:p>
        </p:txBody>
      </p:sp>
      <p:sp>
        <p:nvSpPr>
          <p:cNvPr id="2055" name="Rectangle 7"/>
          <p:cNvSpPr>
            <a:spLocks noChangeArrowheads="1"/>
          </p:cNvSpPr>
          <p:nvPr/>
        </p:nvSpPr>
        <p:spPr bwMode="auto">
          <a:xfrm>
            <a:off x="6553200" y="6211888"/>
            <a:ext cx="2133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0FA6AACA-06FB-4A17-83E2-961DAC37C178}" type="slidenum">
              <a:rPr lang="en-US" altLang="zh-CN" sz="1200">
                <a:effectLst>
                  <a:outerShdw blurRad="38100" dist="38100" dir="2700000" algn="tl">
                    <a:srgbClr val="C0C0C0"/>
                  </a:outerShdw>
                </a:effectLst>
                <a:latin typeface="Tahoma" pitchFamily="34" charset="0"/>
              </a:rPr>
              <a:pPr algn="r"/>
              <a:t>‹#›</a:t>
            </a:fld>
            <a:endParaRPr lang="en-US" altLang="zh-CN" sz="1200">
              <a:effectLst>
                <a:outerShdw blurRad="38100" dist="38100" dir="2700000" algn="tl">
                  <a:srgbClr val="C0C0C0"/>
                </a:outerShdw>
              </a:effectLst>
              <a:latin typeface="Tahoma" pitchFamily="34" charset="0"/>
            </a:endParaRPr>
          </a:p>
        </p:txBody>
      </p:sp>
    </p:spTree>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71CA8FEB-6F5D-4ADB-AB16-67833E41D7B6}" type="datetimeFigureOut">
              <a:rPr lang="zh-CN" altLang="en-US" smtClean="0"/>
              <a:t>2017-5-20</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CF53B51-DB89-421B-91AB-1265914636A1}" type="slidenum">
              <a:rPr lang="zh-CN" altLang="en-US" smtClean="0"/>
              <a:t>‹#›</a:t>
            </a:fld>
            <a:endParaRPr lang="zh-CN" altLang="en-US"/>
          </a:p>
        </p:txBody>
      </p:sp>
    </p:spTree>
    <p:extLst>
      <p:ext uri="{BB962C8B-B14F-4D97-AF65-F5344CB8AC3E}">
        <p14:creationId xmlns:p14="http://schemas.microsoft.com/office/powerpoint/2010/main" val="888142532"/>
      </p:ext>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44450"/>
            <a:ext cx="2135187" cy="63373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44450"/>
            <a:ext cx="6253163" cy="63373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71CA8FEB-6F5D-4ADB-AB16-67833E41D7B6}" type="datetimeFigureOut">
              <a:rPr lang="zh-CN" altLang="en-US" smtClean="0"/>
              <a:t>2017-5-20</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CF53B51-DB89-421B-91AB-1265914636A1}" type="slidenum">
              <a:rPr lang="zh-CN" altLang="en-US" smtClean="0"/>
              <a:t>‹#›</a:t>
            </a:fld>
            <a:endParaRPr lang="zh-CN" altLang="en-US"/>
          </a:p>
        </p:txBody>
      </p:sp>
    </p:spTree>
    <p:extLst>
      <p:ext uri="{BB962C8B-B14F-4D97-AF65-F5344CB8AC3E}">
        <p14:creationId xmlns:p14="http://schemas.microsoft.com/office/powerpoint/2010/main" val="2396983338"/>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71CA8FEB-6F5D-4ADB-AB16-67833E41D7B6}" type="datetimeFigureOut">
              <a:rPr lang="zh-CN" altLang="en-US" smtClean="0"/>
              <a:t>2017-5-20</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CF53B51-DB89-421B-91AB-1265914636A1}" type="slidenum">
              <a:rPr lang="zh-CN" altLang="en-US" smtClean="0"/>
              <a:t>‹#›</a:t>
            </a:fld>
            <a:endParaRPr lang="zh-CN" altLang="en-US"/>
          </a:p>
        </p:txBody>
      </p:sp>
    </p:spTree>
    <p:extLst>
      <p:ext uri="{BB962C8B-B14F-4D97-AF65-F5344CB8AC3E}">
        <p14:creationId xmlns:p14="http://schemas.microsoft.com/office/powerpoint/2010/main" val="3126461194"/>
      </p:ext>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71CA8FEB-6F5D-4ADB-AB16-67833E41D7B6}" type="datetimeFigureOut">
              <a:rPr lang="zh-CN" altLang="en-US" smtClean="0"/>
              <a:t>2017-5-20</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CF53B51-DB89-421B-91AB-1265914636A1}" type="slidenum">
              <a:rPr lang="zh-CN" altLang="en-US" smtClean="0"/>
              <a:t>‹#›</a:t>
            </a:fld>
            <a:endParaRPr lang="zh-CN" altLang="en-US"/>
          </a:p>
        </p:txBody>
      </p:sp>
    </p:spTree>
    <p:extLst>
      <p:ext uri="{BB962C8B-B14F-4D97-AF65-F5344CB8AC3E}">
        <p14:creationId xmlns:p14="http://schemas.microsoft.com/office/powerpoint/2010/main" val="1734113672"/>
      </p:ext>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908050"/>
            <a:ext cx="4194175" cy="5473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8050"/>
            <a:ext cx="4194175" cy="5473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71CA8FEB-6F5D-4ADB-AB16-67833E41D7B6}" type="datetimeFigureOut">
              <a:rPr lang="zh-CN" altLang="en-US" smtClean="0"/>
              <a:t>2017-5-20</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ECF53B51-DB89-421B-91AB-1265914636A1}" type="slidenum">
              <a:rPr lang="zh-CN" altLang="en-US" smtClean="0"/>
              <a:t>‹#›</a:t>
            </a:fld>
            <a:endParaRPr lang="zh-CN" altLang="en-US"/>
          </a:p>
        </p:txBody>
      </p:sp>
    </p:spTree>
    <p:extLst>
      <p:ext uri="{BB962C8B-B14F-4D97-AF65-F5344CB8AC3E}">
        <p14:creationId xmlns:p14="http://schemas.microsoft.com/office/powerpoint/2010/main" val="4113122581"/>
      </p:ext>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71CA8FEB-6F5D-4ADB-AB16-67833E41D7B6}" type="datetimeFigureOut">
              <a:rPr lang="zh-CN" altLang="en-US" smtClean="0"/>
              <a:t>2017-5-20</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ECF53B51-DB89-421B-91AB-1265914636A1}" type="slidenum">
              <a:rPr lang="zh-CN" altLang="en-US" smtClean="0"/>
              <a:t>‹#›</a:t>
            </a:fld>
            <a:endParaRPr lang="zh-CN" altLang="en-US"/>
          </a:p>
        </p:txBody>
      </p:sp>
    </p:spTree>
    <p:extLst>
      <p:ext uri="{BB962C8B-B14F-4D97-AF65-F5344CB8AC3E}">
        <p14:creationId xmlns:p14="http://schemas.microsoft.com/office/powerpoint/2010/main" val="1141728904"/>
      </p:ext>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rtl="0" eaLnBrk="1" fontAlgn="base" hangingPunct="1">
              <a:spcBef>
                <a:spcPct val="0"/>
              </a:spcBef>
              <a:spcAft>
                <a:spcPct val="0"/>
              </a:spcAft>
              <a:buSzPct val="100000"/>
              <a:buFont typeface="Arial" charset="0"/>
              <a:defRPr lang="zh-CN" altLang="en-US" sz="3600" b="0" u="none" cap="all" spc="0" dirty="0">
                <a:ln w="9000" cmpd="sng">
                  <a:solidFill>
                    <a:srgbClr val="6600FF"/>
                  </a:solidFill>
                  <a:prstDash val="solid"/>
                </a:ln>
                <a:solidFill>
                  <a:srgbClr val="6600FF"/>
                </a:solidFill>
                <a:effectLst/>
                <a:latin typeface="+mj-lt"/>
                <a:ea typeface="+mj-ea"/>
                <a:cs typeface="+mj-cs"/>
              </a:defRPr>
            </a:lvl1p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lvl1pPr>
              <a:defRPr/>
            </a:lvl1pPr>
          </a:lstStyle>
          <a:p>
            <a:fld id="{71CA8FEB-6F5D-4ADB-AB16-67833E41D7B6}" type="datetimeFigureOut">
              <a:rPr lang="zh-CN" altLang="en-US" smtClean="0"/>
              <a:t>2017-5-20</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ECF53B51-DB89-421B-91AB-1265914636A1}" type="slidenum">
              <a:rPr lang="zh-CN" altLang="en-US" smtClean="0"/>
              <a:t>‹#›</a:t>
            </a:fld>
            <a:endParaRPr lang="zh-CN" altLang="en-US"/>
          </a:p>
        </p:txBody>
      </p:sp>
    </p:spTree>
    <p:extLst>
      <p:ext uri="{BB962C8B-B14F-4D97-AF65-F5344CB8AC3E}">
        <p14:creationId xmlns:p14="http://schemas.microsoft.com/office/powerpoint/2010/main" val="3243705784"/>
      </p:ext>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71CA8FEB-6F5D-4ADB-AB16-67833E41D7B6}" type="datetimeFigureOut">
              <a:rPr lang="zh-CN" altLang="en-US" smtClean="0"/>
              <a:t>2017-5-20</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ECF53B51-DB89-421B-91AB-1265914636A1}" type="slidenum">
              <a:rPr lang="zh-CN" altLang="en-US" smtClean="0"/>
              <a:t>‹#›</a:t>
            </a:fld>
            <a:endParaRPr lang="zh-CN" altLang="en-US"/>
          </a:p>
        </p:txBody>
      </p:sp>
    </p:spTree>
    <p:extLst>
      <p:ext uri="{BB962C8B-B14F-4D97-AF65-F5344CB8AC3E}">
        <p14:creationId xmlns:p14="http://schemas.microsoft.com/office/powerpoint/2010/main" val="2752677153"/>
      </p:ext>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71CA8FEB-6F5D-4ADB-AB16-67833E41D7B6}" type="datetimeFigureOut">
              <a:rPr lang="zh-CN" altLang="en-US" smtClean="0"/>
              <a:t>2017-5-20</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ECF53B51-DB89-421B-91AB-1265914636A1}" type="slidenum">
              <a:rPr lang="zh-CN" altLang="en-US" smtClean="0"/>
              <a:t>‹#›</a:t>
            </a:fld>
            <a:endParaRPr lang="zh-CN" altLang="en-US"/>
          </a:p>
        </p:txBody>
      </p:sp>
    </p:spTree>
    <p:extLst>
      <p:ext uri="{BB962C8B-B14F-4D97-AF65-F5344CB8AC3E}">
        <p14:creationId xmlns:p14="http://schemas.microsoft.com/office/powerpoint/2010/main" val="1332113575"/>
      </p:ext>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71CA8FEB-6F5D-4ADB-AB16-67833E41D7B6}" type="datetimeFigureOut">
              <a:rPr lang="zh-CN" altLang="en-US" smtClean="0"/>
              <a:t>2017-5-20</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ECF53B51-DB89-421B-91AB-1265914636A1}" type="slidenum">
              <a:rPr lang="zh-CN" altLang="en-US" smtClean="0"/>
              <a:t>‹#›</a:t>
            </a:fld>
            <a:endParaRPr lang="zh-CN" altLang="en-US"/>
          </a:p>
        </p:txBody>
      </p:sp>
    </p:spTree>
    <p:extLst>
      <p:ext uri="{BB962C8B-B14F-4D97-AF65-F5344CB8AC3E}">
        <p14:creationId xmlns:p14="http://schemas.microsoft.com/office/powerpoint/2010/main" val="3348709052"/>
      </p:ext>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1625" y="44450"/>
            <a:ext cx="8540750" cy="86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按一下以編輯母片標題樣式</a:t>
            </a:r>
          </a:p>
        </p:txBody>
      </p:sp>
      <p:sp>
        <p:nvSpPr>
          <p:cNvPr id="1027" name="Rectangle 3"/>
          <p:cNvSpPr>
            <a:spLocks noGrp="1" noChangeArrowheads="1"/>
          </p:cNvSpPr>
          <p:nvPr>
            <p:ph type="body" idx="1"/>
          </p:nvPr>
        </p:nvSpPr>
        <p:spPr bwMode="auto">
          <a:xfrm>
            <a:off x="301625" y="908050"/>
            <a:ext cx="8540750" cy="547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按一下以編輯母片</a:t>
            </a:r>
          </a:p>
          <a:p>
            <a:pPr lvl="1"/>
            <a:r>
              <a:rPr lang="zh-CN" altLang="en-US" smtClean="0"/>
              <a:t>第二層</a:t>
            </a:r>
          </a:p>
          <a:p>
            <a:pPr lvl="2"/>
            <a:r>
              <a:rPr lang="zh-CN" altLang="en-US" smtClean="0"/>
              <a:t>第三層</a:t>
            </a:r>
          </a:p>
          <a:p>
            <a:pPr lvl="3"/>
            <a:r>
              <a:rPr lang="zh-CN" altLang="en-US" smtClean="0"/>
              <a:t>第四層</a:t>
            </a:r>
          </a:p>
          <a:p>
            <a:pPr lvl="4"/>
            <a:r>
              <a:rPr lang="zh-CN" altLang="en-US" smtClean="0"/>
              <a:t>第五層</a:t>
            </a:r>
          </a:p>
        </p:txBody>
      </p:sp>
      <p:sp>
        <p:nvSpPr>
          <p:cNvPr id="1028" name="Rectangle 4"/>
          <p:cNvSpPr>
            <a:spLocks noGrp="1" noChangeArrowheads="1"/>
          </p:cNvSpPr>
          <p:nvPr>
            <p:ph type="dt" sz="half" idx="2"/>
          </p:nvPr>
        </p:nvSpPr>
        <p:spPr bwMode="auto">
          <a:xfrm>
            <a:off x="301625" y="6245225"/>
            <a:ext cx="228917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400"/>
            </a:lvl1pPr>
          </a:lstStyle>
          <a:p>
            <a:fld id="{71CA8FEB-6F5D-4ADB-AB16-67833E41D7B6}" type="datetimeFigureOut">
              <a:rPr lang="zh-CN" altLang="en-US" smtClean="0"/>
              <a:t>2017-5-20</a:t>
            </a:fld>
            <a:endParaRPr lang="zh-CN"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1400"/>
            </a:lvl1pPr>
          </a:lstStyle>
          <a:p>
            <a:endParaRPr lang="zh-CN" altLang="en-US"/>
          </a:p>
        </p:txBody>
      </p:sp>
      <p:sp>
        <p:nvSpPr>
          <p:cNvPr id="1030" name="Rectangle 6"/>
          <p:cNvSpPr>
            <a:spLocks noGrp="1" noChangeArrowheads="1"/>
          </p:cNvSpPr>
          <p:nvPr>
            <p:ph type="sldNum" sz="quarter" idx="4"/>
          </p:nvPr>
        </p:nvSpPr>
        <p:spPr bwMode="auto">
          <a:xfrm>
            <a:off x="6604000" y="6473825"/>
            <a:ext cx="2289175"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400"/>
            </a:lvl1pPr>
          </a:lstStyle>
          <a:p>
            <a:fld id="{ECF53B51-DB89-421B-91AB-1265914636A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randomBar dir="vert"/>
  </p:transition>
  <p:txStyles>
    <p:titleStyle>
      <a:lvl1pPr algn="ctr" rtl="0" eaLnBrk="1" fontAlgn="base" hangingPunct="1">
        <a:spcBef>
          <a:spcPct val="0"/>
        </a:spcBef>
        <a:spcAft>
          <a:spcPct val="0"/>
        </a:spcAft>
        <a:buSzPct val="100000"/>
        <a:buFont typeface="Arial" charset="0"/>
        <a:defRPr sz="4400" u="sng">
          <a:solidFill>
            <a:schemeClr val="tx2"/>
          </a:solidFill>
          <a:latin typeface="+mj-lt"/>
          <a:ea typeface="+mj-ea"/>
          <a:cs typeface="+mj-cs"/>
        </a:defRPr>
      </a:lvl1pPr>
      <a:lvl2pPr algn="ctr" rtl="0" eaLnBrk="1" fontAlgn="base" hangingPunct="1">
        <a:spcBef>
          <a:spcPct val="0"/>
        </a:spcBef>
        <a:spcAft>
          <a:spcPct val="0"/>
        </a:spcAft>
        <a:buSzPct val="100000"/>
        <a:buFont typeface="Arial" charset="0"/>
        <a:defRPr sz="4400" u="sng">
          <a:solidFill>
            <a:schemeClr val="tx2"/>
          </a:solidFill>
          <a:latin typeface="Arial" charset="0"/>
          <a:ea typeface="標楷體" pitchFamily="65" charset="-120"/>
        </a:defRPr>
      </a:lvl2pPr>
      <a:lvl3pPr algn="ctr" rtl="0" eaLnBrk="1" fontAlgn="base" hangingPunct="1">
        <a:spcBef>
          <a:spcPct val="0"/>
        </a:spcBef>
        <a:spcAft>
          <a:spcPct val="0"/>
        </a:spcAft>
        <a:buSzPct val="100000"/>
        <a:buFont typeface="Arial" charset="0"/>
        <a:defRPr sz="4400" u="sng">
          <a:solidFill>
            <a:schemeClr val="tx2"/>
          </a:solidFill>
          <a:latin typeface="Arial" charset="0"/>
          <a:ea typeface="標楷體" pitchFamily="65" charset="-120"/>
        </a:defRPr>
      </a:lvl3pPr>
      <a:lvl4pPr algn="ctr" rtl="0" eaLnBrk="1" fontAlgn="base" hangingPunct="1">
        <a:spcBef>
          <a:spcPct val="0"/>
        </a:spcBef>
        <a:spcAft>
          <a:spcPct val="0"/>
        </a:spcAft>
        <a:buSzPct val="100000"/>
        <a:buFont typeface="Arial" charset="0"/>
        <a:defRPr sz="4400" u="sng">
          <a:solidFill>
            <a:schemeClr val="tx2"/>
          </a:solidFill>
          <a:latin typeface="Arial" charset="0"/>
          <a:ea typeface="標楷體" pitchFamily="65" charset="-120"/>
        </a:defRPr>
      </a:lvl4pPr>
      <a:lvl5pPr algn="ctr" rtl="0" eaLnBrk="1" fontAlgn="base" hangingPunct="1">
        <a:spcBef>
          <a:spcPct val="0"/>
        </a:spcBef>
        <a:spcAft>
          <a:spcPct val="0"/>
        </a:spcAft>
        <a:buSzPct val="100000"/>
        <a:buFont typeface="Arial" charset="0"/>
        <a:defRPr sz="4400" u="sng">
          <a:solidFill>
            <a:schemeClr val="tx2"/>
          </a:solidFill>
          <a:latin typeface="Arial" charset="0"/>
          <a:ea typeface="標楷體" pitchFamily="65" charset="-120"/>
        </a:defRPr>
      </a:lvl5pPr>
      <a:lvl6pPr marL="457200" algn="ctr" rtl="0" eaLnBrk="1" fontAlgn="base" hangingPunct="1">
        <a:spcBef>
          <a:spcPct val="0"/>
        </a:spcBef>
        <a:spcAft>
          <a:spcPct val="0"/>
        </a:spcAft>
        <a:buSzPct val="100000"/>
        <a:buFont typeface="Arial" charset="0"/>
        <a:defRPr sz="4400" u="sng">
          <a:solidFill>
            <a:schemeClr val="tx2"/>
          </a:solidFill>
          <a:latin typeface="Arial" charset="0"/>
          <a:ea typeface="標楷體" pitchFamily="65" charset="-120"/>
        </a:defRPr>
      </a:lvl6pPr>
      <a:lvl7pPr marL="914400" algn="ctr" rtl="0" eaLnBrk="1" fontAlgn="base" hangingPunct="1">
        <a:spcBef>
          <a:spcPct val="0"/>
        </a:spcBef>
        <a:spcAft>
          <a:spcPct val="0"/>
        </a:spcAft>
        <a:buSzPct val="100000"/>
        <a:buFont typeface="Arial" charset="0"/>
        <a:defRPr sz="4400" u="sng">
          <a:solidFill>
            <a:schemeClr val="tx2"/>
          </a:solidFill>
          <a:latin typeface="Arial" charset="0"/>
          <a:ea typeface="標楷體" pitchFamily="65" charset="-120"/>
        </a:defRPr>
      </a:lvl7pPr>
      <a:lvl8pPr marL="1371600" algn="ctr" rtl="0" eaLnBrk="1" fontAlgn="base" hangingPunct="1">
        <a:spcBef>
          <a:spcPct val="0"/>
        </a:spcBef>
        <a:spcAft>
          <a:spcPct val="0"/>
        </a:spcAft>
        <a:buSzPct val="100000"/>
        <a:buFont typeface="Arial" charset="0"/>
        <a:defRPr sz="4400" u="sng">
          <a:solidFill>
            <a:schemeClr val="tx2"/>
          </a:solidFill>
          <a:latin typeface="Arial" charset="0"/>
          <a:ea typeface="標楷體" pitchFamily="65" charset="-120"/>
        </a:defRPr>
      </a:lvl8pPr>
      <a:lvl9pPr marL="1828800" algn="ctr" rtl="0" eaLnBrk="1" fontAlgn="base" hangingPunct="1">
        <a:spcBef>
          <a:spcPct val="0"/>
        </a:spcBef>
        <a:spcAft>
          <a:spcPct val="0"/>
        </a:spcAft>
        <a:buSzPct val="100000"/>
        <a:buFont typeface="Arial" charset="0"/>
        <a:defRPr sz="4400" u="sng">
          <a:solidFill>
            <a:schemeClr val="tx2"/>
          </a:solidFill>
          <a:latin typeface="Arial" charset="0"/>
          <a:ea typeface="標楷體" pitchFamily="65" charset="-120"/>
        </a:defRPr>
      </a:lvl9pPr>
    </p:titleStyle>
    <p:bodyStyle>
      <a:lvl1pPr marL="342900" indent="-342900" algn="l" rtl="0" eaLnBrk="1" fontAlgn="base" hangingPunct="1">
        <a:spcBef>
          <a:spcPct val="20000"/>
        </a:spcBef>
        <a:spcAft>
          <a:spcPct val="0"/>
        </a:spcAft>
        <a:buClr>
          <a:schemeClr val="hlink"/>
        </a:buClr>
        <a:buSzPct val="75000"/>
        <a:buFont typeface="Wingdings" pitchFamily="2" charset="2"/>
        <a:buChar char="v"/>
        <a:defRPr sz="3200">
          <a:latin typeface="+mn-lt"/>
          <a:ea typeface="+mn-ea"/>
          <a:cs typeface="+mn-cs"/>
        </a:defRPr>
      </a:lvl1pPr>
      <a:lvl2pPr marL="742950" indent="-285750" algn="l" rtl="0" eaLnBrk="1" fontAlgn="base" hangingPunct="1">
        <a:spcBef>
          <a:spcPct val="20000"/>
        </a:spcBef>
        <a:spcAft>
          <a:spcPct val="0"/>
        </a:spcAft>
        <a:buClr>
          <a:schemeClr val="accent2"/>
        </a:buClr>
        <a:buSzPct val="85000"/>
        <a:buFont typeface="Wingdings" pitchFamily="2" charset="2"/>
        <a:buChar char=""/>
        <a:defRPr sz="2800">
          <a:latin typeface="+mn-lt"/>
          <a:ea typeface="+mn-ea"/>
        </a:defRPr>
      </a:lvl2pPr>
      <a:lvl3pPr marL="1143000" indent="-228600" algn="l" rtl="0" eaLnBrk="1" fontAlgn="base" hangingPunct="1">
        <a:spcBef>
          <a:spcPct val="20000"/>
        </a:spcBef>
        <a:spcAft>
          <a:spcPct val="0"/>
        </a:spcAft>
        <a:buClr>
          <a:schemeClr val="hlink"/>
        </a:buClr>
        <a:buSzPct val="85000"/>
        <a:buFont typeface="Wingdings" pitchFamily="2" charset="2"/>
        <a:buChar char="v"/>
        <a:defRPr sz="2400">
          <a:latin typeface="+mn-lt"/>
          <a:ea typeface="+mn-ea"/>
        </a:defRPr>
      </a:lvl3pPr>
      <a:lvl4pPr marL="1600200" indent="-228600" algn="l" rtl="0" eaLnBrk="1" fontAlgn="base" hangingPunct="1">
        <a:spcBef>
          <a:spcPct val="20000"/>
        </a:spcBef>
        <a:spcAft>
          <a:spcPct val="0"/>
        </a:spcAft>
        <a:buClr>
          <a:schemeClr val="accent2"/>
        </a:buClr>
        <a:buSzPct val="90000"/>
        <a:buFont typeface="Wingdings" pitchFamily="2" charset="2"/>
        <a:buChar char=""/>
        <a:defRPr sz="2000">
          <a:latin typeface="+mn-lt"/>
          <a:ea typeface="+mn-ea"/>
        </a:defRPr>
      </a:lvl4pPr>
      <a:lvl5pPr marL="2057400" indent="-228600" algn="l" rtl="0" eaLnBrk="1" fontAlgn="base" hangingPunct="1">
        <a:spcBef>
          <a:spcPct val="20000"/>
        </a:spcBef>
        <a:spcAft>
          <a:spcPct val="0"/>
        </a:spcAft>
        <a:buClr>
          <a:schemeClr val="hlink"/>
        </a:buClr>
        <a:buSzPct val="85000"/>
        <a:buFont typeface="Wingdings" pitchFamily="2" charset="2"/>
        <a:buChar char="v"/>
        <a:defRPr sz="2000">
          <a:latin typeface="+mn-lt"/>
          <a:ea typeface="+mn-ea"/>
        </a:defRPr>
      </a:lvl5pPr>
      <a:lvl6pPr marL="2514600" indent="-228600" algn="l" rtl="0" eaLnBrk="1" fontAlgn="base" hangingPunct="1">
        <a:spcBef>
          <a:spcPct val="20000"/>
        </a:spcBef>
        <a:spcAft>
          <a:spcPct val="0"/>
        </a:spcAft>
        <a:buClr>
          <a:schemeClr val="hlink"/>
        </a:buClr>
        <a:buSzPct val="85000"/>
        <a:buFont typeface="Wingdings" pitchFamily="2" charset="2"/>
        <a:buChar char="v"/>
        <a:defRPr sz="2000">
          <a:latin typeface="+mn-lt"/>
          <a:ea typeface="+mn-ea"/>
        </a:defRPr>
      </a:lvl6pPr>
      <a:lvl7pPr marL="2971800" indent="-228600" algn="l" rtl="0" eaLnBrk="1" fontAlgn="base" hangingPunct="1">
        <a:spcBef>
          <a:spcPct val="20000"/>
        </a:spcBef>
        <a:spcAft>
          <a:spcPct val="0"/>
        </a:spcAft>
        <a:buClr>
          <a:schemeClr val="hlink"/>
        </a:buClr>
        <a:buSzPct val="85000"/>
        <a:buFont typeface="Wingdings" pitchFamily="2" charset="2"/>
        <a:buChar char="v"/>
        <a:defRPr sz="2000">
          <a:latin typeface="+mn-lt"/>
          <a:ea typeface="+mn-ea"/>
        </a:defRPr>
      </a:lvl7pPr>
      <a:lvl8pPr marL="3429000" indent="-228600" algn="l" rtl="0" eaLnBrk="1" fontAlgn="base" hangingPunct="1">
        <a:spcBef>
          <a:spcPct val="20000"/>
        </a:spcBef>
        <a:spcAft>
          <a:spcPct val="0"/>
        </a:spcAft>
        <a:buClr>
          <a:schemeClr val="hlink"/>
        </a:buClr>
        <a:buSzPct val="85000"/>
        <a:buFont typeface="Wingdings" pitchFamily="2" charset="2"/>
        <a:buChar char="v"/>
        <a:defRPr sz="2000">
          <a:latin typeface="+mn-lt"/>
          <a:ea typeface="+mn-ea"/>
        </a:defRPr>
      </a:lvl8pPr>
      <a:lvl9pPr marL="3886200" indent="-228600" algn="l" rtl="0" eaLnBrk="1" fontAlgn="base" hangingPunct="1">
        <a:spcBef>
          <a:spcPct val="20000"/>
        </a:spcBef>
        <a:spcAft>
          <a:spcPct val="0"/>
        </a:spcAft>
        <a:buClr>
          <a:schemeClr val="hlink"/>
        </a:buClr>
        <a:buSzPct val="85000"/>
        <a:buFont typeface="Wingdings" pitchFamily="2" charset="2"/>
        <a:buChar char="v"/>
        <a:defRPr sz="2000">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2.xml"/><Relationship Id="rId1" Type="http://schemas.openxmlformats.org/officeDocument/2006/relationships/slideLayout" Target="../slideLayouts/slideLayout6.xml"/><Relationship Id="rId6" Type="http://schemas.openxmlformats.org/officeDocument/2006/relationships/slide" Target="slide33.xml"/><Relationship Id="rId5" Type="http://schemas.openxmlformats.org/officeDocument/2006/relationships/slide" Target="slide26.xml"/><Relationship Id="rId4" Type="http://schemas.openxmlformats.org/officeDocument/2006/relationships/slide" Target="slide20.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8.emf"/></Relationships>
</file>

<file path=ppt/slides/_rels/slide11.xml.rels><?xml version="1.0" encoding="UTF-8" standalone="yes"?>
<Relationships xmlns="http://schemas.openxmlformats.org/package/2006/relationships"><Relationship Id="rId3" Type="http://schemas.openxmlformats.org/officeDocument/2006/relationships/hyperlink" Target="&#12304;&#20363;&#12305;&#65288;&#38590;&#24230;&#20013;&#31561;&#65289;&#65288;CH2102&#65289;-3.txt" TargetMode="External"/><Relationship Id="rId2" Type="http://schemas.openxmlformats.org/officeDocument/2006/relationships/hyperlink" Target="&#12304;&#20363;&#12305;&#65288;&#38590;&#24230;&#20013;&#31561;&#65289;&#65288;CH2102&#65289;-2.txt"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10.emf"/></Relationships>
</file>

<file path=ppt/slides/_rels/slide14.xml.rels><?xml version="1.0" encoding="UTF-8" standalone="yes"?>
<Relationships xmlns="http://schemas.openxmlformats.org/package/2006/relationships"><Relationship Id="rId3" Type="http://schemas.openxmlformats.org/officeDocument/2006/relationships/hyperlink" Target="&#12304;&#20363;&#12305;&#65288;&#36739;&#38590;&#65289;&#65288;CH2103&#65289;-5.txt" TargetMode="External"/><Relationship Id="rId2" Type="http://schemas.openxmlformats.org/officeDocument/2006/relationships/hyperlink" Target="&#12304;&#20363;&#12305;&#65288;&#36739;&#38590;&#65289;&#65288;CH2103&#65289;-4.txt"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hyperlink" Target="&#12304;&#20363;&#12305;&#65288;&#36739;&#38590;&#65289;&#65288;CH2104&#65289;.txt"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13.emf"/></Relationships>
</file>

<file path=ppt/slides/_rels/slide21.xml.rels><?xml version="1.0" encoding="UTF-8" standalone="yes"?>
<Relationships xmlns="http://schemas.openxmlformats.org/package/2006/relationships"><Relationship Id="rId3" Type="http://schemas.openxmlformats.org/officeDocument/2006/relationships/hyperlink" Target="&#12304;&#20363;&#12305;&#65288;&#38590;&#24230;&#20013;&#31561;&#65289;&#65288;CH2105&#65289;-3.txt" TargetMode="External"/><Relationship Id="rId2" Type="http://schemas.openxmlformats.org/officeDocument/2006/relationships/hyperlink" Target="&#12304;&#20363;&#12305;&#65288;&#38590;&#24230;&#20013;&#31561;&#65289;&#65288;CH2105&#65289;-2.txt"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12304;&#20363;&#12305;&#65288;&#36739;&#38590;&#65289;&#65288;CH2106&#65289;-4.txt"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hyperlink" Target="&#12304;&#20363;&#12305;&#65288;&#36739;&#38590;&#65289;&#65288;CH2106&#65289;-5.txt"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12304;&#20363;&#12305;&#65288;&#38590;&#24230;&#19968;&#33324;&#65289;&#65288;CH2107&#65289;.txt" TargetMode="External"/><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hyperlink" Target="&#12304;&#20363;&#12305;&#65288;&#31616;&#21333;&#65289;&#65288;CH2108&#65289;.txt"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2" Type="http://schemas.openxmlformats.org/officeDocument/2006/relationships/hyperlink" Target="21.1.2.txt"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hyperlink" Target="21.1.2-3.txt"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21.1.2-5.txt"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hyperlink" Target="&#34920;21.1.docx"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zh-CN" dirty="0" smtClean="0"/>
              <a:t>第</a:t>
            </a:r>
            <a:r>
              <a:rPr lang="en-US" altLang="zh-CN" dirty="0" smtClean="0"/>
              <a:t>21</a:t>
            </a:r>
            <a:r>
              <a:rPr lang="zh-CN" altLang="zh-CN" dirty="0" smtClean="0"/>
              <a:t>章</a:t>
            </a:r>
            <a:r>
              <a:rPr lang="en-US" altLang="zh-CN" b="1" dirty="0"/>
              <a:t> </a:t>
            </a:r>
            <a:r>
              <a:rPr lang="en-US" altLang="zh-CN" b="1" dirty="0" err="1" smtClean="0"/>
              <a:t>Qt</a:t>
            </a:r>
            <a:r>
              <a:rPr lang="en-US" altLang="zh-CN" b="1" dirty="0" smtClean="0"/>
              <a:t> </a:t>
            </a:r>
            <a:r>
              <a:rPr lang="en-US" altLang="zh-CN" b="1" dirty="0"/>
              <a:t>Quick Controls</a:t>
            </a:r>
            <a:r>
              <a:rPr lang="zh-CN" altLang="zh-CN" dirty="0"/>
              <a:t>开发</a:t>
            </a:r>
            <a:r>
              <a:rPr lang="zh-CN" altLang="zh-CN" dirty="0" smtClean="0"/>
              <a:t>基础</a:t>
            </a:r>
            <a:endParaRPr lang="zh-CN" altLang="en-US" dirty="0"/>
          </a:p>
        </p:txBody>
      </p:sp>
      <p:sp>
        <p:nvSpPr>
          <p:cNvPr id="5" name="TextBox 4"/>
          <p:cNvSpPr txBox="1"/>
          <p:nvPr/>
        </p:nvSpPr>
        <p:spPr>
          <a:xfrm>
            <a:off x="2987824" y="1938991"/>
            <a:ext cx="5544616" cy="461665"/>
          </a:xfrm>
          <a:prstGeom prst="rect">
            <a:avLst/>
          </a:prstGeom>
          <a:noFill/>
        </p:spPr>
        <p:txBody>
          <a:bodyPr wrap="square" rtlCol="0">
            <a:spAutoFit/>
          </a:bodyPr>
          <a:lstStyle/>
          <a:p>
            <a:r>
              <a:rPr lang="en-US" altLang="zh-CN" sz="2400" b="1" dirty="0">
                <a:hlinkClick r:id="rId2" action="ppaction://hlinksldjump"/>
              </a:rPr>
              <a:t>21.1  </a:t>
            </a:r>
            <a:r>
              <a:rPr lang="en-US" altLang="zh-CN" sz="2400" b="1" dirty="0" err="1">
                <a:hlinkClick r:id="rId2" action="ppaction://hlinksldjump"/>
              </a:rPr>
              <a:t>Qt</a:t>
            </a:r>
            <a:r>
              <a:rPr lang="en-US" altLang="zh-CN" sz="2400" b="1" dirty="0">
                <a:hlinkClick r:id="rId2" action="ppaction://hlinksldjump"/>
              </a:rPr>
              <a:t> Quick Controls</a:t>
            </a:r>
            <a:r>
              <a:rPr lang="zh-CN" altLang="zh-CN" sz="2400" b="1" dirty="0" smtClean="0">
                <a:hlinkClick r:id="rId2" action="ppaction://hlinksldjump"/>
              </a:rPr>
              <a:t>概述</a:t>
            </a:r>
            <a:endParaRPr lang="zh-CN" altLang="zh-CN" sz="2400" b="1" dirty="0"/>
          </a:p>
        </p:txBody>
      </p:sp>
      <p:sp>
        <p:nvSpPr>
          <p:cNvPr id="6" name="TextBox 5"/>
          <p:cNvSpPr txBox="1"/>
          <p:nvPr/>
        </p:nvSpPr>
        <p:spPr>
          <a:xfrm>
            <a:off x="2411760" y="2545519"/>
            <a:ext cx="5544616" cy="461665"/>
          </a:xfrm>
          <a:prstGeom prst="rect">
            <a:avLst/>
          </a:prstGeom>
          <a:noFill/>
        </p:spPr>
        <p:txBody>
          <a:bodyPr wrap="square" rtlCol="0">
            <a:spAutoFit/>
          </a:bodyPr>
          <a:lstStyle/>
          <a:p>
            <a:r>
              <a:rPr lang="en-US" altLang="zh-CN" sz="2400" b="1" dirty="0">
                <a:hlinkClick r:id="rId3" action="ppaction://hlinksldjump"/>
              </a:rPr>
              <a:t>21.2  </a:t>
            </a:r>
            <a:r>
              <a:rPr lang="en-US" altLang="zh-CN" sz="2400" b="1" dirty="0" err="1">
                <a:hlinkClick r:id="rId3" action="ppaction://hlinksldjump"/>
              </a:rPr>
              <a:t>Qt</a:t>
            </a:r>
            <a:r>
              <a:rPr lang="en-US" altLang="zh-CN" sz="2400" b="1" dirty="0">
                <a:hlinkClick r:id="rId3" action="ppaction://hlinksldjump"/>
              </a:rPr>
              <a:t> Quick</a:t>
            </a:r>
            <a:r>
              <a:rPr lang="zh-CN" altLang="zh-CN" sz="2400" b="1" dirty="0">
                <a:hlinkClick r:id="rId3" action="ppaction://hlinksldjump"/>
              </a:rPr>
              <a:t>控件</a:t>
            </a:r>
            <a:endParaRPr lang="zh-CN" altLang="zh-CN" sz="2400" b="1" dirty="0"/>
          </a:p>
        </p:txBody>
      </p:sp>
      <p:sp>
        <p:nvSpPr>
          <p:cNvPr id="7" name="TextBox 6"/>
          <p:cNvSpPr txBox="1"/>
          <p:nvPr/>
        </p:nvSpPr>
        <p:spPr>
          <a:xfrm>
            <a:off x="1835696" y="3152047"/>
            <a:ext cx="5544616" cy="461665"/>
          </a:xfrm>
          <a:prstGeom prst="rect">
            <a:avLst/>
          </a:prstGeom>
          <a:noFill/>
        </p:spPr>
        <p:txBody>
          <a:bodyPr wrap="square" rtlCol="0">
            <a:spAutoFit/>
          </a:bodyPr>
          <a:lstStyle/>
          <a:p>
            <a:r>
              <a:rPr lang="en-US" altLang="zh-CN" sz="2400" b="1" dirty="0">
                <a:hlinkClick r:id="rId4" action="ppaction://hlinksldjump"/>
              </a:rPr>
              <a:t>21.3  </a:t>
            </a:r>
            <a:r>
              <a:rPr lang="en-US" altLang="zh-CN" sz="2400" b="1" dirty="0" err="1">
                <a:hlinkClick r:id="rId4" action="ppaction://hlinksldjump"/>
              </a:rPr>
              <a:t>Qt</a:t>
            </a:r>
            <a:r>
              <a:rPr lang="en-US" altLang="zh-CN" sz="2400" b="1" dirty="0">
                <a:hlinkClick r:id="rId4" action="ppaction://hlinksldjump"/>
              </a:rPr>
              <a:t> Quick</a:t>
            </a:r>
            <a:r>
              <a:rPr lang="zh-CN" altLang="zh-CN" sz="2400" b="1" dirty="0">
                <a:hlinkClick r:id="rId4" action="ppaction://hlinksldjump"/>
              </a:rPr>
              <a:t>对话框</a:t>
            </a:r>
            <a:endParaRPr lang="zh-CN" altLang="zh-CN" sz="2400" b="1" dirty="0"/>
          </a:p>
        </p:txBody>
      </p:sp>
      <p:sp>
        <p:nvSpPr>
          <p:cNvPr id="8" name="TextBox 7"/>
          <p:cNvSpPr txBox="1"/>
          <p:nvPr/>
        </p:nvSpPr>
        <p:spPr>
          <a:xfrm>
            <a:off x="1259632" y="3758575"/>
            <a:ext cx="5544616" cy="461665"/>
          </a:xfrm>
          <a:prstGeom prst="rect">
            <a:avLst/>
          </a:prstGeom>
          <a:noFill/>
        </p:spPr>
        <p:txBody>
          <a:bodyPr wrap="square" rtlCol="0">
            <a:spAutoFit/>
          </a:bodyPr>
          <a:lstStyle/>
          <a:p>
            <a:r>
              <a:rPr lang="en-US" altLang="zh-CN" sz="2400" b="1" dirty="0">
                <a:hlinkClick r:id="rId5" action="ppaction://hlinksldjump"/>
              </a:rPr>
              <a:t>21.4  </a:t>
            </a:r>
            <a:r>
              <a:rPr lang="en-US" altLang="zh-CN" sz="2400" b="1" dirty="0" err="1">
                <a:hlinkClick r:id="rId5" action="ppaction://hlinksldjump"/>
              </a:rPr>
              <a:t>Qt</a:t>
            </a:r>
            <a:r>
              <a:rPr lang="en-US" altLang="zh-CN" sz="2400" b="1" dirty="0">
                <a:hlinkClick r:id="rId5" action="ppaction://hlinksldjump"/>
              </a:rPr>
              <a:t> Quick</a:t>
            </a:r>
            <a:r>
              <a:rPr lang="zh-CN" altLang="zh-CN" sz="2400" b="1" dirty="0">
                <a:hlinkClick r:id="rId5" action="ppaction://hlinksldjump"/>
              </a:rPr>
              <a:t>导航视图</a:t>
            </a:r>
            <a:endParaRPr lang="zh-CN" altLang="zh-CN" sz="2400" b="1" dirty="0"/>
          </a:p>
        </p:txBody>
      </p:sp>
      <p:sp>
        <p:nvSpPr>
          <p:cNvPr id="9" name="TextBox 8"/>
          <p:cNvSpPr txBox="1"/>
          <p:nvPr/>
        </p:nvSpPr>
        <p:spPr>
          <a:xfrm>
            <a:off x="681790" y="4365104"/>
            <a:ext cx="7128792" cy="461665"/>
          </a:xfrm>
          <a:prstGeom prst="rect">
            <a:avLst/>
          </a:prstGeom>
          <a:noFill/>
        </p:spPr>
        <p:txBody>
          <a:bodyPr wrap="square" rtlCol="0">
            <a:spAutoFit/>
          </a:bodyPr>
          <a:lstStyle/>
          <a:p>
            <a:r>
              <a:rPr lang="en-US" altLang="zh-CN" sz="2400" b="1" dirty="0">
                <a:hlinkClick r:id="rId6" action="ppaction://hlinksldjump"/>
              </a:rPr>
              <a:t>21.5  </a:t>
            </a:r>
            <a:r>
              <a:rPr lang="en-US" altLang="zh-CN" sz="2400" b="1" dirty="0" err="1">
                <a:hlinkClick r:id="rId6" action="ppaction://hlinksldjump"/>
              </a:rPr>
              <a:t>Qt</a:t>
            </a:r>
            <a:r>
              <a:rPr lang="en-US" altLang="zh-CN" sz="2400" b="1" dirty="0">
                <a:hlinkClick r:id="rId6" action="ppaction://hlinksldjump"/>
              </a:rPr>
              <a:t> 5.5</a:t>
            </a:r>
            <a:r>
              <a:rPr lang="zh-CN" altLang="zh-CN" sz="2400" b="1" dirty="0">
                <a:hlinkClick r:id="rId6" action="ppaction://hlinksldjump"/>
              </a:rPr>
              <a:t>（</a:t>
            </a:r>
            <a:r>
              <a:rPr lang="en-US" altLang="zh-CN" sz="2400" b="1" dirty="0" err="1">
                <a:hlinkClick r:id="rId6" action="ppaction://hlinksldjump"/>
              </a:rPr>
              <a:t>Qt</a:t>
            </a:r>
            <a:r>
              <a:rPr lang="en-US" altLang="zh-CN" sz="2400" b="1" dirty="0">
                <a:hlinkClick r:id="rId6" action="ppaction://hlinksldjump"/>
              </a:rPr>
              <a:t> Quick Controls 1.4</a:t>
            </a:r>
            <a:r>
              <a:rPr lang="zh-CN" altLang="zh-CN" sz="2400" b="1" dirty="0">
                <a:hlinkClick r:id="rId6" action="ppaction://hlinksldjump"/>
              </a:rPr>
              <a:t>）新增组件</a:t>
            </a:r>
            <a:endParaRPr lang="zh-CN" altLang="zh-CN" sz="2400" b="1" dirty="0"/>
          </a:p>
        </p:txBody>
      </p:sp>
    </p:spTree>
    <p:extLst>
      <p:ext uri="{BB962C8B-B14F-4D97-AF65-F5344CB8AC3E}">
        <p14:creationId xmlns:p14="http://schemas.microsoft.com/office/powerpoint/2010/main" val="908711396"/>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21.2.2  </a:t>
            </a:r>
            <a:r>
              <a:rPr lang="zh-CN" altLang="zh-CN" dirty="0"/>
              <a:t>基本控件</a:t>
            </a:r>
          </a:p>
        </p:txBody>
      </p:sp>
      <p:sp>
        <p:nvSpPr>
          <p:cNvPr id="3" name="TextBox 2"/>
          <p:cNvSpPr txBox="1"/>
          <p:nvPr/>
        </p:nvSpPr>
        <p:spPr>
          <a:xfrm>
            <a:off x="251520" y="1196752"/>
            <a:ext cx="8568952" cy="1703030"/>
          </a:xfrm>
          <a:prstGeom prst="rect">
            <a:avLst/>
          </a:prstGeom>
          <a:noFill/>
        </p:spPr>
        <p:txBody>
          <a:bodyPr wrap="square" rtlCol="0">
            <a:spAutoFit/>
          </a:bodyPr>
          <a:lstStyle/>
          <a:p>
            <a:pPr indent="446088">
              <a:lnSpc>
                <a:spcPct val="150000"/>
              </a:lnSpc>
            </a:pPr>
            <a:r>
              <a:rPr lang="zh-CN" altLang="zh-CN" b="1" u="sng" dirty="0"/>
              <a:t>【例】</a:t>
            </a:r>
            <a:r>
              <a:rPr lang="zh-CN" altLang="zh-CN" u="sng" dirty="0"/>
              <a:t>（难度中等）</a:t>
            </a:r>
            <a:r>
              <a:rPr lang="zh-CN" altLang="zh-CN" dirty="0"/>
              <a:t>（</a:t>
            </a:r>
            <a:r>
              <a:rPr lang="en-US" altLang="zh-CN" dirty="0"/>
              <a:t>CH2102</a:t>
            </a:r>
            <a:r>
              <a:rPr lang="zh-CN" altLang="zh-CN" dirty="0"/>
              <a:t>）用基本控件制作“学生信息表单”，输入（选择）学生各项信息后单击“提交”按钮，在文本区显示出该生的信息，运行效果如图</a:t>
            </a:r>
            <a:r>
              <a:rPr lang="en-US" altLang="zh-CN" dirty="0"/>
              <a:t>21.5</a:t>
            </a:r>
            <a:r>
              <a:rPr lang="zh-CN" altLang="zh-CN" dirty="0"/>
              <a:t>所示。</a:t>
            </a:r>
          </a:p>
          <a:p>
            <a:pPr indent="446088">
              <a:lnSpc>
                <a:spcPct val="150000"/>
              </a:lnSpc>
            </a:pP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122956623"/>
              </p:ext>
            </p:extLst>
          </p:nvPr>
        </p:nvGraphicFramePr>
        <p:xfrm>
          <a:off x="1115616" y="2564903"/>
          <a:ext cx="6840760" cy="2175987"/>
        </p:xfrm>
        <a:graphic>
          <a:graphicData uri="http://schemas.openxmlformats.org/presentationml/2006/ole">
            <mc:AlternateContent xmlns:mc="http://schemas.openxmlformats.org/markup-compatibility/2006">
              <mc:Choice xmlns:v="urn:schemas-microsoft-com:vml" Requires="v">
                <p:oleObj spid="_x0000_s5125" name="Visio" r:id="rId3" imgW="10692540" imgH="3389642" progId="Visio.Drawing.11">
                  <p:embed/>
                </p:oleObj>
              </mc:Choice>
              <mc:Fallback>
                <p:oleObj name="Visio" r:id="rId3" imgW="10692540" imgH="3389642"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2564903"/>
                        <a:ext cx="6840760" cy="2175987"/>
                      </a:xfrm>
                      <a:prstGeom prst="rect">
                        <a:avLst/>
                      </a:prstGeom>
                      <a:noFill/>
                    </p:spPr>
                  </p:pic>
                </p:oleObj>
              </mc:Fallback>
            </mc:AlternateContent>
          </a:graphicData>
        </a:graphic>
      </p:graphicFrame>
    </p:spTree>
    <p:extLst>
      <p:ext uri="{BB962C8B-B14F-4D97-AF65-F5344CB8AC3E}">
        <p14:creationId xmlns:p14="http://schemas.microsoft.com/office/powerpoint/2010/main" val="2381559004"/>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21.2.2  </a:t>
            </a:r>
            <a:r>
              <a:rPr lang="zh-CN" altLang="zh-CN" dirty="0"/>
              <a:t>基本控件</a:t>
            </a:r>
            <a:endParaRPr lang="zh-CN" altLang="en-US" dirty="0"/>
          </a:p>
        </p:txBody>
      </p:sp>
      <p:sp>
        <p:nvSpPr>
          <p:cNvPr id="3" name="TextBox 2"/>
          <p:cNvSpPr txBox="1"/>
          <p:nvPr/>
        </p:nvSpPr>
        <p:spPr>
          <a:xfrm>
            <a:off x="395536" y="1268760"/>
            <a:ext cx="8352928" cy="2169825"/>
          </a:xfrm>
          <a:prstGeom prst="rect">
            <a:avLst/>
          </a:prstGeom>
          <a:noFill/>
        </p:spPr>
        <p:txBody>
          <a:bodyPr wrap="square" rtlCol="0">
            <a:spAutoFit/>
          </a:bodyPr>
          <a:lstStyle/>
          <a:p>
            <a:pPr indent="446088">
              <a:lnSpc>
                <a:spcPct val="150000"/>
              </a:lnSpc>
            </a:pPr>
            <a:r>
              <a:rPr lang="zh-CN" altLang="zh-CN" dirty="0"/>
              <a:t>实现步骤如下。</a:t>
            </a:r>
          </a:p>
          <a:p>
            <a:pPr indent="446088">
              <a:lnSpc>
                <a:spcPct val="150000"/>
              </a:lnSpc>
            </a:pPr>
            <a:r>
              <a:rPr lang="zh-CN" altLang="zh-CN" dirty="0"/>
              <a:t>（</a:t>
            </a:r>
            <a:r>
              <a:rPr lang="en-US" altLang="zh-CN" dirty="0"/>
              <a:t>1</a:t>
            </a:r>
            <a:r>
              <a:rPr lang="zh-CN" altLang="zh-CN" dirty="0"/>
              <a:t>）新建</a:t>
            </a:r>
            <a:r>
              <a:rPr lang="en-US" altLang="zh-CN" dirty="0" err="1"/>
              <a:t>Qt</a:t>
            </a:r>
            <a:r>
              <a:rPr lang="en-US" altLang="zh-CN" dirty="0"/>
              <a:t> Quick Controls</a:t>
            </a:r>
            <a:r>
              <a:rPr lang="zh-CN" altLang="zh-CN" dirty="0"/>
              <a:t>应用程序，项目名称为“</a:t>
            </a:r>
            <a:r>
              <a:rPr lang="en-US" altLang="zh-CN" dirty="0" err="1"/>
              <a:t>StuForm</a:t>
            </a:r>
            <a:r>
              <a:rPr lang="zh-CN" altLang="zh-CN" dirty="0"/>
              <a:t>”。</a:t>
            </a:r>
          </a:p>
          <a:p>
            <a:pPr indent="446088">
              <a:lnSpc>
                <a:spcPct val="150000"/>
              </a:lnSpc>
            </a:pPr>
            <a:r>
              <a:rPr lang="zh-CN" altLang="zh-CN" dirty="0"/>
              <a:t>（</a:t>
            </a:r>
            <a:r>
              <a:rPr lang="en-US" altLang="zh-CN" dirty="0"/>
              <a:t>2</a:t>
            </a:r>
            <a:r>
              <a:rPr lang="zh-CN" altLang="zh-CN" dirty="0"/>
              <a:t>）</a:t>
            </a:r>
            <a:r>
              <a:rPr lang="zh-CN" altLang="zh-CN" dirty="0">
                <a:hlinkClick r:id="rId2" action="ppaction://hlinkfile"/>
              </a:rPr>
              <a:t>双击项目视图打开</a:t>
            </a:r>
            <a:r>
              <a:rPr lang="en-US" altLang="zh-CN" dirty="0" err="1">
                <a:hlinkClick r:id="rId2" action="ppaction://hlinkfile"/>
              </a:rPr>
              <a:t>MainForm.ui.qml</a:t>
            </a:r>
            <a:r>
              <a:rPr lang="zh-CN" altLang="zh-CN" dirty="0">
                <a:hlinkClick r:id="rId2" action="ppaction://hlinkfile"/>
              </a:rPr>
              <a:t>文件，编写</a:t>
            </a:r>
            <a:r>
              <a:rPr lang="zh-CN" altLang="zh-CN" dirty="0" smtClean="0">
                <a:hlinkClick r:id="rId2" action="ppaction://hlinkfile"/>
              </a:rPr>
              <a:t>代码</a:t>
            </a:r>
            <a:r>
              <a:rPr lang="zh-CN" altLang="en-US" dirty="0" smtClean="0">
                <a:hlinkClick r:id="rId2" action="ppaction://hlinkfile"/>
              </a:rPr>
              <a:t>。</a:t>
            </a:r>
            <a:endParaRPr lang="zh-CN" altLang="zh-CN" dirty="0"/>
          </a:p>
          <a:p>
            <a:pPr indent="446088">
              <a:lnSpc>
                <a:spcPct val="150000"/>
              </a:lnSpc>
            </a:pPr>
            <a:r>
              <a:rPr lang="zh-CN" altLang="zh-CN" dirty="0"/>
              <a:t>（</a:t>
            </a:r>
            <a:r>
              <a:rPr lang="en-US" altLang="zh-CN" dirty="0"/>
              <a:t>3</a:t>
            </a:r>
            <a:r>
              <a:rPr lang="zh-CN" altLang="zh-CN" dirty="0"/>
              <a:t>）</a:t>
            </a:r>
            <a:r>
              <a:rPr lang="zh-CN" altLang="zh-CN" dirty="0">
                <a:hlinkClick r:id="rId3" action="ppaction://hlinkfile"/>
              </a:rPr>
              <a:t>打开</a:t>
            </a:r>
            <a:r>
              <a:rPr lang="en-US" altLang="zh-CN" dirty="0" err="1">
                <a:hlinkClick r:id="rId3" action="ppaction://hlinkfile"/>
              </a:rPr>
              <a:t>main.qml</a:t>
            </a:r>
            <a:r>
              <a:rPr lang="zh-CN" altLang="zh-CN" dirty="0">
                <a:hlinkClick r:id="rId3" action="ppaction://hlinkfile"/>
              </a:rPr>
              <a:t>文件，修改</a:t>
            </a:r>
            <a:r>
              <a:rPr lang="zh-CN" altLang="zh-CN" dirty="0" smtClean="0">
                <a:hlinkClick r:id="rId3" action="ppaction://hlinkfile"/>
              </a:rPr>
              <a:t>代码</a:t>
            </a:r>
            <a:r>
              <a:rPr lang="zh-CN" altLang="en-US" dirty="0" smtClean="0">
                <a:hlinkClick r:id="rId3" action="ppaction://hlinkfile"/>
              </a:rPr>
              <a:t>。</a:t>
            </a:r>
            <a:endParaRPr lang="zh-CN" altLang="zh-CN" dirty="0"/>
          </a:p>
          <a:p>
            <a:pPr indent="446088">
              <a:lnSpc>
                <a:spcPct val="150000"/>
              </a:lnSpc>
            </a:pPr>
            <a:endParaRPr lang="zh-CN" altLang="en-US" dirty="0"/>
          </a:p>
        </p:txBody>
      </p:sp>
    </p:spTree>
    <p:extLst>
      <p:ext uri="{BB962C8B-B14F-4D97-AF65-F5344CB8AC3E}">
        <p14:creationId xmlns:p14="http://schemas.microsoft.com/office/powerpoint/2010/main" val="4059607964"/>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21.2.3  </a:t>
            </a:r>
            <a:r>
              <a:rPr lang="zh-CN" altLang="zh-CN" dirty="0"/>
              <a:t>高级</a:t>
            </a:r>
            <a:r>
              <a:rPr lang="zh-CN" altLang="zh-CN" dirty="0" smtClean="0"/>
              <a:t>控件</a:t>
            </a:r>
            <a:endParaRPr lang="zh-CN" altLang="en-US" dirty="0"/>
          </a:p>
        </p:txBody>
      </p:sp>
      <p:sp>
        <p:nvSpPr>
          <p:cNvPr id="3" name="TextBox 2"/>
          <p:cNvSpPr txBox="1"/>
          <p:nvPr/>
        </p:nvSpPr>
        <p:spPr>
          <a:xfrm>
            <a:off x="395536" y="1484784"/>
            <a:ext cx="8352928" cy="923330"/>
          </a:xfrm>
          <a:prstGeom prst="rect">
            <a:avLst/>
          </a:prstGeom>
          <a:noFill/>
        </p:spPr>
        <p:txBody>
          <a:bodyPr wrap="square" rtlCol="0">
            <a:spAutoFit/>
          </a:bodyPr>
          <a:lstStyle/>
          <a:p>
            <a:pPr indent="446088"/>
            <a:r>
              <a:rPr lang="zh-CN" altLang="zh-CN" b="1" u="sng" dirty="0"/>
              <a:t>【例】</a:t>
            </a:r>
            <a:r>
              <a:rPr lang="zh-CN" altLang="zh-CN" u="sng" dirty="0"/>
              <a:t>（较难）</a:t>
            </a:r>
            <a:r>
              <a:rPr lang="zh-CN" altLang="zh-CN" dirty="0"/>
              <a:t>（</a:t>
            </a:r>
            <a:r>
              <a:rPr lang="en-US" altLang="zh-CN" dirty="0"/>
              <a:t>CH2103</a:t>
            </a:r>
            <a:r>
              <a:rPr lang="zh-CN" altLang="zh-CN" dirty="0"/>
              <a:t>）用高级控件制作一个有趣的小程序，界面如图</a:t>
            </a:r>
            <a:r>
              <a:rPr lang="en-US" altLang="zh-CN" dirty="0"/>
              <a:t>21.6</a:t>
            </a:r>
            <a:r>
              <a:rPr lang="zh-CN" altLang="zh-CN" dirty="0"/>
              <a:t>所示。</a:t>
            </a:r>
          </a:p>
          <a:p>
            <a:endParaRPr lang="zh-CN" altLang="en-US" dirty="0"/>
          </a:p>
        </p:txBody>
      </p:sp>
      <p:pic>
        <p:nvPicPr>
          <p:cNvPr id="61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1615" y="2204864"/>
            <a:ext cx="5900769"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9192736"/>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21.2.3  </a:t>
            </a:r>
            <a:r>
              <a:rPr lang="zh-CN" altLang="zh-CN" dirty="0"/>
              <a:t>高级控件</a:t>
            </a:r>
            <a:endParaRPr lang="zh-CN" altLang="en-US" dirty="0"/>
          </a:p>
        </p:txBody>
      </p:sp>
      <p:sp>
        <p:nvSpPr>
          <p:cNvPr id="3" name="TextBox 2"/>
          <p:cNvSpPr txBox="1"/>
          <p:nvPr/>
        </p:nvSpPr>
        <p:spPr>
          <a:xfrm>
            <a:off x="323528" y="1124744"/>
            <a:ext cx="8496944" cy="1754326"/>
          </a:xfrm>
          <a:prstGeom prst="rect">
            <a:avLst/>
          </a:prstGeom>
          <a:noFill/>
        </p:spPr>
        <p:txBody>
          <a:bodyPr wrap="square" rtlCol="0">
            <a:spAutoFit/>
          </a:bodyPr>
          <a:lstStyle/>
          <a:p>
            <a:pPr indent="446088"/>
            <a:r>
              <a:rPr lang="zh-CN" altLang="zh-CN" dirty="0"/>
              <a:t>程序运行后，窗体上显出一幅唯美的海底美人鱼图画。用户可用鼠标拖动左下方滑块来调整画面尺寸，当画面缩小到一定程度后，界面上会出现一个“忙等待”的动画符号；画面可在彩色</a:t>
            </a:r>
            <a:r>
              <a:rPr lang="en-US" altLang="zh-CN" dirty="0"/>
              <a:t>/</a:t>
            </a:r>
            <a:r>
              <a:rPr lang="zh-CN" altLang="zh-CN" dirty="0"/>
              <a:t>黑白间任意切换，也可单击“灰度值</a:t>
            </a:r>
            <a:r>
              <a:rPr lang="en-US" altLang="zh-CN" dirty="0"/>
              <a:t>&gt;&gt;</a:t>
            </a:r>
            <a:r>
              <a:rPr lang="zh-CN" altLang="zh-CN" dirty="0"/>
              <a:t>”按钮调节灰度，每单击一次，色彩就变灰一些，并以进度条指示灰度；还可设置美人鱼的年龄，日历同步选择她的生日。运行效果如图</a:t>
            </a:r>
            <a:r>
              <a:rPr lang="en-US" altLang="zh-CN" dirty="0"/>
              <a:t>21.7</a:t>
            </a:r>
            <a:r>
              <a:rPr lang="zh-CN" altLang="zh-CN" dirty="0"/>
              <a:t>所示。</a:t>
            </a:r>
          </a:p>
          <a:p>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049250618"/>
              </p:ext>
            </p:extLst>
          </p:nvPr>
        </p:nvGraphicFramePr>
        <p:xfrm>
          <a:off x="2411760" y="2708920"/>
          <a:ext cx="4765118" cy="3672408"/>
        </p:xfrm>
        <a:graphic>
          <a:graphicData uri="http://schemas.openxmlformats.org/presentationml/2006/ole">
            <mc:AlternateContent xmlns:mc="http://schemas.openxmlformats.org/markup-compatibility/2006">
              <mc:Choice xmlns:v="urn:schemas-microsoft-com:vml" Requires="v">
                <p:oleObj spid="_x0000_s7173" name="Visio" r:id="rId3" imgW="8884943" imgH="6850980" progId="Visio.Drawing.11">
                  <p:embed/>
                </p:oleObj>
              </mc:Choice>
              <mc:Fallback>
                <p:oleObj name="Visio" r:id="rId3" imgW="8884943" imgH="685098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708920"/>
                        <a:ext cx="4765118" cy="3672408"/>
                      </a:xfrm>
                      <a:prstGeom prst="rect">
                        <a:avLst/>
                      </a:prstGeom>
                      <a:noFill/>
                    </p:spPr>
                  </p:pic>
                </p:oleObj>
              </mc:Fallback>
            </mc:AlternateContent>
          </a:graphicData>
        </a:graphic>
      </p:graphicFrame>
    </p:spTree>
    <p:extLst>
      <p:ext uri="{BB962C8B-B14F-4D97-AF65-F5344CB8AC3E}">
        <p14:creationId xmlns:p14="http://schemas.microsoft.com/office/powerpoint/2010/main" val="2174575195"/>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21.2.3  </a:t>
            </a:r>
            <a:r>
              <a:rPr lang="zh-CN" altLang="zh-CN" dirty="0"/>
              <a:t>高级控件</a:t>
            </a:r>
            <a:endParaRPr lang="zh-CN" altLang="en-US" dirty="0"/>
          </a:p>
        </p:txBody>
      </p:sp>
      <p:sp>
        <p:nvSpPr>
          <p:cNvPr id="3" name="TextBox 2"/>
          <p:cNvSpPr txBox="1"/>
          <p:nvPr/>
        </p:nvSpPr>
        <p:spPr>
          <a:xfrm>
            <a:off x="323528" y="1196752"/>
            <a:ext cx="8496944" cy="3831818"/>
          </a:xfrm>
          <a:prstGeom prst="rect">
            <a:avLst/>
          </a:prstGeom>
          <a:noFill/>
        </p:spPr>
        <p:txBody>
          <a:bodyPr wrap="square" rtlCol="0">
            <a:spAutoFit/>
          </a:bodyPr>
          <a:lstStyle/>
          <a:p>
            <a:pPr indent="446088">
              <a:lnSpc>
                <a:spcPct val="150000"/>
              </a:lnSpc>
            </a:pPr>
            <a:r>
              <a:rPr lang="zh-CN" altLang="zh-CN" b="1" dirty="0">
                <a:solidFill>
                  <a:srgbClr val="00B050"/>
                </a:solidFill>
              </a:rPr>
              <a:t>实现步骤如下。</a:t>
            </a:r>
          </a:p>
          <a:p>
            <a:pPr indent="446088">
              <a:lnSpc>
                <a:spcPct val="150000"/>
              </a:lnSpc>
            </a:pPr>
            <a:r>
              <a:rPr lang="zh-CN" altLang="zh-CN" dirty="0"/>
              <a:t>（</a:t>
            </a:r>
            <a:r>
              <a:rPr lang="en-US" altLang="zh-CN" dirty="0"/>
              <a:t>1</a:t>
            </a:r>
            <a:r>
              <a:rPr lang="zh-CN" altLang="zh-CN" dirty="0"/>
              <a:t>）新建</a:t>
            </a:r>
            <a:r>
              <a:rPr lang="en-US" altLang="zh-CN" dirty="0" err="1"/>
              <a:t>Qt</a:t>
            </a:r>
            <a:r>
              <a:rPr lang="en-US" altLang="zh-CN" dirty="0"/>
              <a:t> Quick Controls</a:t>
            </a:r>
            <a:r>
              <a:rPr lang="zh-CN" altLang="zh-CN" dirty="0"/>
              <a:t>应用程序，项目名称为“</a:t>
            </a:r>
            <a:r>
              <a:rPr lang="en-US" altLang="zh-CN" dirty="0"/>
              <a:t>Mermaid</a:t>
            </a:r>
            <a:r>
              <a:rPr lang="zh-CN" altLang="zh-CN" dirty="0"/>
              <a:t>”。</a:t>
            </a:r>
          </a:p>
          <a:p>
            <a:pPr indent="446088">
              <a:lnSpc>
                <a:spcPct val="150000"/>
              </a:lnSpc>
            </a:pPr>
            <a:r>
              <a:rPr lang="zh-CN" altLang="zh-CN" dirty="0"/>
              <a:t>（</a:t>
            </a:r>
            <a:r>
              <a:rPr lang="en-US" altLang="zh-CN" dirty="0"/>
              <a:t>2</a:t>
            </a:r>
            <a:r>
              <a:rPr lang="zh-CN" altLang="zh-CN" dirty="0"/>
              <a:t>）在项目工程目录中建一个</a:t>
            </a:r>
            <a:r>
              <a:rPr lang="en-US" altLang="zh-CN" dirty="0"/>
              <a:t>images</a:t>
            </a:r>
            <a:r>
              <a:rPr lang="zh-CN" altLang="zh-CN" dirty="0"/>
              <a:t>文件夹，其中放入一张图片，文件名“</a:t>
            </a:r>
            <a:r>
              <a:rPr lang="en-US" altLang="zh-CN" dirty="0"/>
              <a:t>Mermaid.jpg</a:t>
            </a:r>
            <a:r>
              <a:rPr lang="zh-CN" altLang="zh-CN" dirty="0"/>
              <a:t>”。</a:t>
            </a:r>
          </a:p>
          <a:p>
            <a:pPr indent="446088">
              <a:lnSpc>
                <a:spcPct val="150000"/>
              </a:lnSpc>
            </a:pPr>
            <a:r>
              <a:rPr lang="zh-CN" altLang="zh-CN" dirty="0"/>
              <a:t>（</a:t>
            </a:r>
            <a:r>
              <a:rPr lang="en-US" altLang="zh-CN" dirty="0"/>
              <a:t>3</a:t>
            </a:r>
            <a:r>
              <a:rPr lang="zh-CN" altLang="zh-CN" dirty="0"/>
              <a:t>）右击项目视图“资源”→“</a:t>
            </a:r>
            <a:r>
              <a:rPr lang="en-US" altLang="zh-CN" dirty="0" err="1"/>
              <a:t>qml.qrc</a:t>
            </a:r>
            <a:r>
              <a:rPr lang="zh-CN" altLang="zh-CN" dirty="0"/>
              <a:t>”下的“</a:t>
            </a:r>
            <a:r>
              <a:rPr lang="en-US" altLang="zh-CN" dirty="0"/>
              <a:t>/</a:t>
            </a:r>
            <a:r>
              <a:rPr lang="zh-CN" altLang="zh-CN" dirty="0"/>
              <a:t>”节点，选择“添加现有文件</a:t>
            </a:r>
            <a:r>
              <a:rPr lang="en-US" altLang="zh-CN" dirty="0"/>
              <a:t>…</a:t>
            </a:r>
            <a:r>
              <a:rPr lang="zh-CN" altLang="zh-CN" dirty="0"/>
              <a:t>”项，从弹出对话框中选择该图片打开，将其加载到项目中。</a:t>
            </a:r>
          </a:p>
          <a:p>
            <a:pPr indent="446088">
              <a:lnSpc>
                <a:spcPct val="150000"/>
              </a:lnSpc>
            </a:pPr>
            <a:r>
              <a:rPr lang="zh-CN" altLang="zh-CN" dirty="0"/>
              <a:t>（</a:t>
            </a:r>
            <a:r>
              <a:rPr lang="en-US" altLang="zh-CN" dirty="0"/>
              <a:t>4</a:t>
            </a:r>
            <a:r>
              <a:rPr lang="zh-CN" altLang="zh-CN" dirty="0"/>
              <a:t>）</a:t>
            </a:r>
            <a:r>
              <a:rPr lang="zh-CN" altLang="zh-CN" dirty="0">
                <a:hlinkClick r:id="rId2" action="ppaction://hlinkfile"/>
              </a:rPr>
              <a:t>打开</a:t>
            </a:r>
            <a:r>
              <a:rPr lang="en-US" altLang="zh-CN" dirty="0" err="1">
                <a:hlinkClick r:id="rId2" action="ppaction://hlinkfile"/>
              </a:rPr>
              <a:t>MainForm.ui.qml</a:t>
            </a:r>
            <a:r>
              <a:rPr lang="zh-CN" altLang="zh-CN" dirty="0">
                <a:hlinkClick r:id="rId2" action="ppaction://hlinkfile"/>
              </a:rPr>
              <a:t>文件，编写</a:t>
            </a:r>
            <a:r>
              <a:rPr lang="zh-CN" altLang="zh-CN" dirty="0" smtClean="0">
                <a:hlinkClick r:id="rId2" action="ppaction://hlinkfile"/>
              </a:rPr>
              <a:t>代码</a:t>
            </a:r>
            <a:r>
              <a:rPr lang="zh-CN" altLang="en-US" dirty="0" smtClean="0">
                <a:hlinkClick r:id="rId2" action="ppaction://hlinkfile"/>
              </a:rPr>
              <a:t>。</a:t>
            </a:r>
            <a:endParaRPr lang="zh-CN" altLang="zh-CN" dirty="0"/>
          </a:p>
          <a:p>
            <a:pPr indent="446088">
              <a:lnSpc>
                <a:spcPct val="150000"/>
              </a:lnSpc>
            </a:pPr>
            <a:r>
              <a:rPr lang="zh-CN" altLang="zh-CN" dirty="0"/>
              <a:t>（</a:t>
            </a:r>
            <a:r>
              <a:rPr lang="en-US" altLang="zh-CN" dirty="0"/>
              <a:t>5</a:t>
            </a:r>
            <a:r>
              <a:rPr lang="zh-CN" altLang="zh-CN" dirty="0"/>
              <a:t>）</a:t>
            </a:r>
            <a:r>
              <a:rPr lang="zh-CN" altLang="zh-CN" dirty="0">
                <a:hlinkClick r:id="rId3" action="ppaction://hlinkfile"/>
              </a:rPr>
              <a:t>打开</a:t>
            </a:r>
            <a:r>
              <a:rPr lang="en-US" altLang="zh-CN" dirty="0" err="1">
                <a:hlinkClick r:id="rId3" action="ppaction://hlinkfile"/>
              </a:rPr>
              <a:t>main.qml</a:t>
            </a:r>
            <a:r>
              <a:rPr lang="zh-CN" altLang="zh-CN" dirty="0">
                <a:hlinkClick r:id="rId3" action="ppaction://hlinkfile"/>
              </a:rPr>
              <a:t>文件，修改</a:t>
            </a:r>
            <a:r>
              <a:rPr lang="zh-CN" altLang="zh-CN" dirty="0" smtClean="0">
                <a:hlinkClick r:id="rId3" action="ppaction://hlinkfile"/>
              </a:rPr>
              <a:t>代码</a:t>
            </a:r>
            <a:r>
              <a:rPr lang="zh-CN" altLang="en-US" dirty="0" smtClean="0">
                <a:hlinkClick r:id="rId3" action="ppaction://hlinkfile"/>
              </a:rPr>
              <a:t>。</a:t>
            </a:r>
            <a:endParaRPr lang="zh-CN" altLang="zh-CN" dirty="0"/>
          </a:p>
          <a:p>
            <a:pPr indent="446088">
              <a:lnSpc>
                <a:spcPct val="150000"/>
              </a:lnSpc>
            </a:pPr>
            <a:endParaRPr lang="zh-CN" altLang="en-US" dirty="0"/>
          </a:p>
        </p:txBody>
      </p:sp>
    </p:spTree>
    <p:extLst>
      <p:ext uri="{BB962C8B-B14F-4D97-AF65-F5344CB8AC3E}">
        <p14:creationId xmlns:p14="http://schemas.microsoft.com/office/powerpoint/2010/main" val="2150110425"/>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755576" y="2852936"/>
            <a:ext cx="8064896" cy="1872208"/>
          </a:xfrm>
          <a:prstGeom prst="rect">
            <a:avLst/>
          </a:prstGeom>
          <a:solidFill>
            <a:schemeClr val="bg1">
              <a:lumMod val="8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Pct val="100000"/>
              <a:buFont typeface="Arial" charset="0"/>
              <a:buNone/>
              <a:tabLst/>
            </a:pPr>
            <a:endParaRPr kumimoji="0" lang="zh-CN" altLang="en-US" sz="2400" b="0" i="0" u="none" strike="noStrike" cap="none" normalizeH="0" baseline="0" smtClean="0">
              <a:ln>
                <a:noFill/>
              </a:ln>
              <a:solidFill>
                <a:schemeClr val="tx1"/>
              </a:solidFill>
              <a:effectLst/>
              <a:latin typeface="Arial" charset="0"/>
              <a:ea typeface="標楷體" pitchFamily="65" charset="-120"/>
            </a:endParaRPr>
          </a:p>
        </p:txBody>
      </p:sp>
      <p:sp>
        <p:nvSpPr>
          <p:cNvPr id="2" name="标题 1"/>
          <p:cNvSpPr>
            <a:spLocks noGrp="1"/>
          </p:cNvSpPr>
          <p:nvPr>
            <p:ph type="title"/>
          </p:nvPr>
        </p:nvSpPr>
        <p:spPr>
          <a:xfrm>
            <a:off x="323528" y="0"/>
            <a:ext cx="8540750" cy="863600"/>
          </a:xfrm>
        </p:spPr>
        <p:txBody>
          <a:bodyPr/>
          <a:lstStyle/>
          <a:p>
            <a:r>
              <a:rPr lang="en-US" altLang="zh-CN" dirty="0"/>
              <a:t>21.2.4  </a:t>
            </a:r>
            <a:r>
              <a:rPr lang="zh-CN" altLang="zh-CN" dirty="0"/>
              <a:t>样式</a:t>
            </a:r>
            <a:r>
              <a:rPr lang="zh-CN" altLang="zh-CN" dirty="0" smtClean="0"/>
              <a:t>定制</a:t>
            </a:r>
            <a:endParaRPr lang="zh-CN" altLang="en-US" dirty="0"/>
          </a:p>
        </p:txBody>
      </p:sp>
      <p:sp>
        <p:nvSpPr>
          <p:cNvPr id="3" name="TextBox 2"/>
          <p:cNvSpPr txBox="1"/>
          <p:nvPr/>
        </p:nvSpPr>
        <p:spPr>
          <a:xfrm>
            <a:off x="395536" y="1196752"/>
            <a:ext cx="8424936" cy="3724096"/>
          </a:xfrm>
          <a:prstGeom prst="rect">
            <a:avLst/>
          </a:prstGeom>
          <a:noFill/>
        </p:spPr>
        <p:txBody>
          <a:bodyPr wrap="square" rtlCol="0">
            <a:spAutoFit/>
          </a:bodyPr>
          <a:lstStyle/>
          <a:p>
            <a:pPr indent="446088">
              <a:lnSpc>
                <a:spcPct val="150000"/>
              </a:lnSpc>
            </a:pPr>
            <a:r>
              <a:rPr lang="zh-CN" altLang="zh-CN" b="1" dirty="0"/>
              <a:t>定制控件的样式有以下两种方法。</a:t>
            </a:r>
          </a:p>
          <a:p>
            <a:pPr indent="446088">
              <a:lnSpc>
                <a:spcPct val="150000"/>
              </a:lnSpc>
            </a:pPr>
            <a:r>
              <a:rPr lang="zh-CN" altLang="zh-CN" b="1" dirty="0">
                <a:solidFill>
                  <a:srgbClr val="00B050"/>
                </a:solidFill>
              </a:rPr>
              <a:t>（</a:t>
            </a:r>
            <a:r>
              <a:rPr lang="en-US" altLang="zh-CN" b="1" dirty="0">
                <a:solidFill>
                  <a:srgbClr val="00B050"/>
                </a:solidFill>
              </a:rPr>
              <a:t>1</a:t>
            </a:r>
            <a:r>
              <a:rPr lang="zh-CN" altLang="zh-CN" b="1" dirty="0">
                <a:solidFill>
                  <a:srgbClr val="00B050"/>
                </a:solidFill>
              </a:rPr>
              <a:t>）使用样式属性。</a:t>
            </a:r>
            <a:endParaRPr lang="zh-CN" altLang="zh-CN" dirty="0">
              <a:solidFill>
                <a:srgbClr val="00B050"/>
              </a:solidFill>
            </a:endParaRPr>
          </a:p>
          <a:p>
            <a:pPr indent="446088">
              <a:lnSpc>
                <a:spcPct val="150000"/>
              </a:lnSpc>
            </a:pPr>
            <a:r>
              <a:rPr lang="zh-CN" altLang="zh-CN" dirty="0"/>
              <a:t>所有可定制的</a:t>
            </a:r>
            <a:r>
              <a:rPr lang="en-US" altLang="zh-CN" dirty="0" err="1"/>
              <a:t>Qt</a:t>
            </a:r>
            <a:r>
              <a:rPr lang="en-US" altLang="zh-CN" dirty="0"/>
              <a:t> Quick</a:t>
            </a:r>
            <a:r>
              <a:rPr lang="zh-CN" altLang="zh-CN" dirty="0"/>
              <a:t>控件都有一个</a:t>
            </a:r>
            <a:r>
              <a:rPr lang="en-US" altLang="zh-CN" dirty="0"/>
              <a:t>style</a:t>
            </a:r>
            <a:r>
              <a:rPr lang="zh-CN" altLang="zh-CN" dirty="0"/>
              <a:t>属性，将其值设为该控件对应的样式类，然后在样式类中定义样式，代码如下：</a:t>
            </a:r>
          </a:p>
          <a:p>
            <a:pPr indent="446088" defTabSz="515938"/>
            <a:r>
              <a:rPr lang="en-US" altLang="zh-CN" sz="1600" dirty="0"/>
              <a:t>Control {									//</a:t>
            </a:r>
            <a:r>
              <a:rPr lang="zh-CN" altLang="zh-CN" sz="1600" dirty="0"/>
              <a:t>控件名</a:t>
            </a:r>
          </a:p>
          <a:p>
            <a:pPr indent="446088" defTabSz="515938"/>
            <a:r>
              <a:rPr lang="en-US" altLang="zh-CN" sz="1600" dirty="0"/>
              <a:t>	...										//</a:t>
            </a:r>
            <a:r>
              <a:rPr lang="zh-CN" altLang="zh-CN" sz="1600" dirty="0"/>
              <a:t>其他属性及值</a:t>
            </a:r>
          </a:p>
          <a:p>
            <a:pPr indent="446088" defTabSz="515938"/>
            <a:r>
              <a:rPr lang="en-US" altLang="zh-CN" sz="1600" dirty="0"/>
              <a:t>    style: </a:t>
            </a:r>
            <a:r>
              <a:rPr lang="en-US" altLang="zh-CN" sz="1600" dirty="0" err="1"/>
              <a:t>ControlStyle</a:t>
            </a:r>
            <a:r>
              <a:rPr lang="en-US" altLang="zh-CN" sz="1600" dirty="0"/>
              <a:t> {					</a:t>
            </a:r>
            <a:r>
              <a:rPr lang="en-US" altLang="zh-CN" sz="1600" dirty="0" smtClean="0"/>
              <a:t>		//</a:t>
            </a:r>
            <a:r>
              <a:rPr lang="zh-CN" altLang="zh-CN" sz="1600" dirty="0"/>
              <a:t>样式属性</a:t>
            </a:r>
          </a:p>
          <a:p>
            <a:pPr indent="446088" defTabSz="515938"/>
            <a:r>
              <a:rPr lang="en-US" altLang="zh-CN" sz="1600" dirty="0"/>
              <a:t>			...								//</a:t>
            </a:r>
            <a:r>
              <a:rPr lang="zh-CN" altLang="zh-CN" sz="1600" dirty="0"/>
              <a:t>自定义样式的代码</a:t>
            </a:r>
          </a:p>
          <a:p>
            <a:pPr indent="446088" defTabSz="515938"/>
            <a:r>
              <a:rPr lang="en-US" altLang="zh-CN" sz="1600" dirty="0"/>
              <a:t>    }</a:t>
            </a:r>
            <a:endParaRPr lang="zh-CN" altLang="zh-CN" sz="1600" dirty="0"/>
          </a:p>
          <a:p>
            <a:pPr indent="446088" defTabSz="515938"/>
            <a:r>
              <a:rPr lang="en-US" altLang="zh-CN" sz="1600" dirty="0"/>
              <a:t>	...</a:t>
            </a:r>
            <a:endParaRPr lang="zh-CN" altLang="zh-CN" sz="1600" dirty="0"/>
          </a:p>
          <a:p>
            <a:pPr indent="446088" defTabSz="515938"/>
            <a:r>
              <a:rPr lang="en-US" altLang="zh-CN" sz="1600" dirty="0"/>
              <a:t>}</a:t>
            </a:r>
            <a:endParaRPr lang="zh-CN" altLang="zh-CN" sz="1600" dirty="0"/>
          </a:p>
          <a:p>
            <a:pPr indent="446088" defTabSz="515938"/>
            <a:endParaRPr lang="zh-CN" altLang="en-US" sz="1600" dirty="0"/>
          </a:p>
        </p:txBody>
      </p:sp>
    </p:spTree>
    <p:extLst>
      <p:ext uri="{BB962C8B-B14F-4D97-AF65-F5344CB8AC3E}">
        <p14:creationId xmlns:p14="http://schemas.microsoft.com/office/powerpoint/2010/main" val="2363774729"/>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683568" y="3109902"/>
            <a:ext cx="8064896" cy="1399217"/>
          </a:xfrm>
          <a:prstGeom prst="rect">
            <a:avLst/>
          </a:prstGeom>
          <a:solidFill>
            <a:schemeClr val="bg1">
              <a:lumMod val="8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Pct val="100000"/>
              <a:buFont typeface="Arial" charset="0"/>
              <a:buNone/>
              <a:tabLst/>
            </a:pPr>
            <a:endParaRPr kumimoji="0" lang="zh-CN" altLang="en-US" sz="2400" b="0" i="0" u="none" strike="noStrike" cap="none" normalizeH="0" baseline="0" smtClean="0">
              <a:ln>
                <a:noFill/>
              </a:ln>
              <a:solidFill>
                <a:schemeClr val="tx1"/>
              </a:solidFill>
              <a:effectLst/>
              <a:latin typeface="Arial" charset="0"/>
              <a:ea typeface="標楷體" pitchFamily="65" charset="-120"/>
            </a:endParaRPr>
          </a:p>
        </p:txBody>
      </p:sp>
      <p:sp>
        <p:nvSpPr>
          <p:cNvPr id="4" name="矩形 3"/>
          <p:cNvSpPr/>
          <p:nvPr/>
        </p:nvSpPr>
        <p:spPr bwMode="auto">
          <a:xfrm>
            <a:off x="683568" y="1700808"/>
            <a:ext cx="8064896" cy="864096"/>
          </a:xfrm>
          <a:prstGeom prst="rect">
            <a:avLst/>
          </a:prstGeom>
          <a:solidFill>
            <a:schemeClr val="bg1">
              <a:lumMod val="8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Pct val="100000"/>
              <a:buFont typeface="Arial" charset="0"/>
              <a:buNone/>
              <a:tabLst/>
            </a:pPr>
            <a:endParaRPr kumimoji="0" lang="zh-CN" altLang="en-US" sz="2400" b="0" i="0" u="none" strike="noStrike" cap="none" normalizeH="0" baseline="0" smtClean="0">
              <a:ln>
                <a:noFill/>
              </a:ln>
              <a:solidFill>
                <a:schemeClr val="tx1"/>
              </a:solidFill>
              <a:effectLst/>
              <a:latin typeface="Arial" charset="0"/>
              <a:ea typeface="標楷體" pitchFamily="65" charset="-120"/>
            </a:endParaRPr>
          </a:p>
        </p:txBody>
      </p:sp>
      <p:sp>
        <p:nvSpPr>
          <p:cNvPr id="2" name="标题 1"/>
          <p:cNvSpPr>
            <a:spLocks noGrp="1"/>
          </p:cNvSpPr>
          <p:nvPr>
            <p:ph type="title"/>
          </p:nvPr>
        </p:nvSpPr>
        <p:spPr/>
        <p:txBody>
          <a:bodyPr/>
          <a:lstStyle/>
          <a:p>
            <a:r>
              <a:rPr lang="en-US" altLang="zh-CN" dirty="0"/>
              <a:t>21.2.4  </a:t>
            </a:r>
            <a:r>
              <a:rPr lang="zh-CN" altLang="zh-CN" dirty="0"/>
              <a:t>样式定制</a:t>
            </a:r>
            <a:endParaRPr lang="zh-CN" altLang="en-US" dirty="0"/>
          </a:p>
        </p:txBody>
      </p:sp>
      <p:sp>
        <p:nvSpPr>
          <p:cNvPr id="3" name="TextBox 2"/>
          <p:cNvSpPr txBox="1"/>
          <p:nvPr/>
        </p:nvSpPr>
        <p:spPr>
          <a:xfrm>
            <a:off x="395536" y="1124744"/>
            <a:ext cx="8352928" cy="3970318"/>
          </a:xfrm>
          <a:prstGeom prst="rect">
            <a:avLst/>
          </a:prstGeom>
          <a:noFill/>
        </p:spPr>
        <p:txBody>
          <a:bodyPr wrap="square" rtlCol="0">
            <a:spAutoFit/>
          </a:bodyPr>
          <a:lstStyle/>
          <a:p>
            <a:pPr indent="446088"/>
            <a:r>
              <a:rPr lang="zh-CN" altLang="zh-CN" b="1" dirty="0">
                <a:solidFill>
                  <a:srgbClr val="00B050"/>
                </a:solidFill>
              </a:rPr>
              <a:t>（</a:t>
            </a:r>
            <a:r>
              <a:rPr lang="en-US" altLang="zh-CN" b="1" dirty="0">
                <a:solidFill>
                  <a:srgbClr val="00B050"/>
                </a:solidFill>
              </a:rPr>
              <a:t>2</a:t>
            </a:r>
            <a:r>
              <a:rPr lang="zh-CN" altLang="zh-CN" b="1" dirty="0">
                <a:solidFill>
                  <a:srgbClr val="00B050"/>
                </a:solidFill>
              </a:rPr>
              <a:t>）定义样式代理。</a:t>
            </a:r>
            <a:endParaRPr lang="zh-CN" altLang="zh-CN" dirty="0">
              <a:solidFill>
                <a:srgbClr val="00B050"/>
              </a:solidFill>
            </a:endParaRPr>
          </a:p>
          <a:p>
            <a:pPr indent="446088"/>
            <a:r>
              <a:rPr lang="zh-CN" altLang="zh-CN" dirty="0"/>
              <a:t>样式代理是一种由用户定义的属性类组件，其代码如下：</a:t>
            </a:r>
          </a:p>
          <a:p>
            <a:pPr indent="446088" defTabSz="515938"/>
            <a:r>
              <a:rPr lang="en-US" altLang="zh-CN" dirty="0"/>
              <a:t>property Component </a:t>
            </a:r>
            <a:r>
              <a:rPr lang="en-US" altLang="zh-CN" dirty="0" err="1"/>
              <a:t>delegateName</a:t>
            </a:r>
            <a:r>
              <a:rPr lang="en-US" altLang="zh-CN" dirty="0"/>
              <a:t>: </a:t>
            </a:r>
            <a:r>
              <a:rPr lang="en-US" altLang="zh-CN" dirty="0" err="1"/>
              <a:t>ControlStyle</a:t>
            </a:r>
            <a:r>
              <a:rPr lang="en-US" altLang="zh-CN" dirty="0"/>
              <a:t> {	//</a:t>
            </a:r>
            <a:r>
              <a:rPr lang="zh-CN" altLang="zh-CN" dirty="0"/>
              <a:t>样式代理</a:t>
            </a:r>
          </a:p>
          <a:p>
            <a:pPr indent="446088" defTabSz="515938"/>
            <a:r>
              <a:rPr lang="en-US" altLang="zh-CN" dirty="0"/>
              <a:t>	...										</a:t>
            </a:r>
            <a:r>
              <a:rPr lang="en-US" altLang="zh-CN" dirty="0" smtClean="0"/>
              <a:t>//</a:t>
            </a:r>
            <a:r>
              <a:rPr lang="zh-CN" altLang="zh-CN" dirty="0"/>
              <a:t>自定义样式的代码</a:t>
            </a:r>
          </a:p>
          <a:p>
            <a:pPr indent="446088" defTabSz="515938"/>
            <a:r>
              <a:rPr lang="en-US" altLang="zh-CN" dirty="0"/>
              <a:t>}</a:t>
            </a:r>
            <a:endParaRPr lang="zh-CN" altLang="zh-CN" dirty="0"/>
          </a:p>
          <a:p>
            <a:pPr indent="446088"/>
            <a:r>
              <a:rPr lang="zh-CN" altLang="zh-CN" dirty="0"/>
              <a:t>其中，</a:t>
            </a:r>
            <a:r>
              <a:rPr lang="en-US" altLang="zh-CN" dirty="0" err="1"/>
              <a:t>delegateName</a:t>
            </a:r>
            <a:r>
              <a:rPr lang="zh-CN" altLang="zh-CN" dirty="0"/>
              <a:t>为样式代理的名称，经这样定义了之后，就可以在控件代码中直接引用该名称来指定控件的样式，如下：</a:t>
            </a:r>
          </a:p>
          <a:p>
            <a:pPr indent="446088"/>
            <a:r>
              <a:rPr lang="en-US" altLang="zh-CN" dirty="0"/>
              <a:t>Control {					</a:t>
            </a:r>
            <a:r>
              <a:rPr lang="en-US" altLang="zh-CN" dirty="0" smtClean="0"/>
              <a:t>//</a:t>
            </a:r>
            <a:r>
              <a:rPr lang="zh-CN" altLang="zh-CN" dirty="0"/>
              <a:t>控件名</a:t>
            </a:r>
          </a:p>
          <a:p>
            <a:pPr indent="446088"/>
            <a:r>
              <a:rPr lang="en-US" altLang="zh-CN" dirty="0"/>
              <a:t>	...</a:t>
            </a:r>
            <a:endParaRPr lang="zh-CN" altLang="zh-CN" dirty="0"/>
          </a:p>
          <a:p>
            <a:pPr indent="446088"/>
            <a:r>
              <a:rPr lang="en-US" altLang="zh-CN" dirty="0"/>
              <a:t>    style: </a:t>
            </a:r>
            <a:r>
              <a:rPr lang="en-US" altLang="zh-CN" dirty="0" err="1"/>
              <a:t>delegateName</a:t>
            </a:r>
            <a:r>
              <a:rPr lang="en-US" altLang="zh-CN" dirty="0"/>
              <a:t>			</a:t>
            </a:r>
            <a:r>
              <a:rPr lang="en-US" altLang="zh-CN" dirty="0" smtClean="0"/>
              <a:t>//</a:t>
            </a:r>
            <a:r>
              <a:rPr lang="zh-CN" altLang="zh-CN" dirty="0"/>
              <a:t>通过样式代理名指定样式</a:t>
            </a:r>
          </a:p>
          <a:p>
            <a:pPr indent="446088"/>
            <a:r>
              <a:rPr lang="en-US" altLang="zh-CN" dirty="0"/>
              <a:t>	...</a:t>
            </a:r>
            <a:endParaRPr lang="zh-CN" altLang="zh-CN" dirty="0"/>
          </a:p>
          <a:p>
            <a:pPr indent="446088"/>
            <a:r>
              <a:rPr lang="en-US" altLang="zh-CN" dirty="0"/>
              <a:t>}</a:t>
            </a:r>
            <a:endParaRPr lang="zh-CN" altLang="zh-CN" dirty="0"/>
          </a:p>
          <a:p>
            <a:pPr indent="446088"/>
            <a:r>
              <a:rPr lang="zh-CN" altLang="zh-CN" dirty="0"/>
              <a:t>这种方法的好处：如果有多个控件具有相同的样式，那么只需在样式代理中定义一次，就可以在各个需要该样式的控件中直接引用，提高了代码的复用性。</a:t>
            </a:r>
            <a:endParaRPr lang="zh-CN" altLang="en-US" dirty="0"/>
          </a:p>
        </p:txBody>
      </p:sp>
    </p:spTree>
    <p:extLst>
      <p:ext uri="{BB962C8B-B14F-4D97-AF65-F5344CB8AC3E}">
        <p14:creationId xmlns:p14="http://schemas.microsoft.com/office/powerpoint/2010/main" val="315431847"/>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21.2.4  </a:t>
            </a:r>
            <a:r>
              <a:rPr lang="zh-CN" altLang="zh-CN" dirty="0"/>
              <a:t>样式定制</a:t>
            </a:r>
            <a:endParaRPr lang="zh-CN" altLang="en-US" dirty="0"/>
          </a:p>
        </p:txBody>
      </p:sp>
      <p:sp>
        <p:nvSpPr>
          <p:cNvPr id="3" name="TextBox 2"/>
          <p:cNvSpPr txBox="1"/>
          <p:nvPr/>
        </p:nvSpPr>
        <p:spPr>
          <a:xfrm>
            <a:off x="323528" y="1124744"/>
            <a:ext cx="8424936" cy="1703030"/>
          </a:xfrm>
          <a:prstGeom prst="rect">
            <a:avLst/>
          </a:prstGeom>
          <a:noFill/>
        </p:spPr>
        <p:txBody>
          <a:bodyPr wrap="square" rtlCol="0">
            <a:spAutoFit/>
          </a:bodyPr>
          <a:lstStyle/>
          <a:p>
            <a:pPr indent="446088">
              <a:lnSpc>
                <a:spcPct val="150000"/>
              </a:lnSpc>
            </a:pPr>
            <a:r>
              <a:rPr lang="zh-CN" altLang="zh-CN" b="1" u="sng" dirty="0"/>
              <a:t>【例】</a:t>
            </a:r>
            <a:r>
              <a:rPr lang="zh-CN" altLang="zh-CN" u="sng" dirty="0"/>
              <a:t>（较难）</a:t>
            </a:r>
            <a:r>
              <a:rPr lang="zh-CN" altLang="zh-CN" dirty="0"/>
              <a:t>（</a:t>
            </a:r>
            <a:r>
              <a:rPr lang="en-US" altLang="zh-CN" dirty="0"/>
              <a:t>CH2104</a:t>
            </a:r>
            <a:r>
              <a:rPr lang="zh-CN" altLang="zh-CN" dirty="0"/>
              <a:t>）用上述两种方法分别定制几种控件的样式，界面对比如图</a:t>
            </a:r>
            <a:r>
              <a:rPr lang="en-US" altLang="zh-CN" dirty="0"/>
              <a:t>21.8</a:t>
            </a:r>
            <a:r>
              <a:rPr lang="zh-CN" altLang="zh-CN" dirty="0"/>
              <a:t>所示，其中左边一列为控件的标准外观，中间为用样式属性直接定义的外观，右边则是应用了样式代理后的效果。</a:t>
            </a:r>
          </a:p>
          <a:p>
            <a:pPr>
              <a:lnSpc>
                <a:spcPct val="150000"/>
              </a:lnSpc>
            </a:pPr>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564904"/>
            <a:ext cx="4786927" cy="21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4939001"/>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21.2.4  </a:t>
            </a:r>
            <a:r>
              <a:rPr lang="zh-CN" altLang="zh-CN" dirty="0"/>
              <a:t>样式定制</a:t>
            </a:r>
            <a:endParaRPr lang="zh-CN" altLang="en-US" dirty="0"/>
          </a:p>
        </p:txBody>
      </p:sp>
      <p:sp>
        <p:nvSpPr>
          <p:cNvPr id="3" name="TextBox 2"/>
          <p:cNvSpPr txBox="1"/>
          <p:nvPr/>
        </p:nvSpPr>
        <p:spPr>
          <a:xfrm>
            <a:off x="323528" y="1268760"/>
            <a:ext cx="8496944" cy="1477328"/>
          </a:xfrm>
          <a:prstGeom prst="rect">
            <a:avLst/>
          </a:prstGeom>
          <a:noFill/>
        </p:spPr>
        <p:txBody>
          <a:bodyPr wrap="square" rtlCol="0">
            <a:spAutoFit/>
          </a:bodyPr>
          <a:lstStyle/>
          <a:p>
            <a:pPr indent="446088"/>
            <a:r>
              <a:rPr lang="zh-CN" altLang="zh-CN" b="1" dirty="0">
                <a:solidFill>
                  <a:srgbClr val="00B050"/>
                </a:solidFill>
              </a:rPr>
              <a:t>实现步骤如下。</a:t>
            </a:r>
          </a:p>
          <a:p>
            <a:pPr indent="446088"/>
            <a:r>
              <a:rPr lang="zh-CN" altLang="zh-CN" dirty="0"/>
              <a:t>（</a:t>
            </a:r>
            <a:r>
              <a:rPr lang="en-US" altLang="zh-CN" dirty="0"/>
              <a:t>1</a:t>
            </a:r>
            <a:r>
              <a:rPr lang="zh-CN" altLang="zh-CN" dirty="0"/>
              <a:t>）新建</a:t>
            </a:r>
            <a:r>
              <a:rPr lang="en-US" altLang="zh-CN" dirty="0" err="1"/>
              <a:t>Qt</a:t>
            </a:r>
            <a:r>
              <a:rPr lang="en-US" altLang="zh-CN" dirty="0"/>
              <a:t> Quick Controls</a:t>
            </a:r>
            <a:r>
              <a:rPr lang="zh-CN" altLang="zh-CN" dirty="0"/>
              <a:t>应用程序，项目名称为“</a:t>
            </a:r>
            <a:r>
              <a:rPr lang="en-US" altLang="zh-CN" dirty="0"/>
              <a:t>Styles</a:t>
            </a:r>
            <a:r>
              <a:rPr lang="zh-CN" altLang="zh-CN" dirty="0"/>
              <a:t>”。</a:t>
            </a:r>
          </a:p>
          <a:p>
            <a:pPr indent="446088"/>
            <a:r>
              <a:rPr lang="zh-CN" altLang="zh-CN" dirty="0"/>
              <a:t>（</a:t>
            </a:r>
            <a:r>
              <a:rPr lang="en-US" altLang="zh-CN" dirty="0"/>
              <a:t>2</a:t>
            </a:r>
            <a:r>
              <a:rPr lang="zh-CN" altLang="zh-CN" dirty="0"/>
              <a:t>）在项目工程目录中建一个</a:t>
            </a:r>
            <a:r>
              <a:rPr lang="en-US" altLang="zh-CN" dirty="0"/>
              <a:t>images</a:t>
            </a:r>
            <a:r>
              <a:rPr lang="zh-CN" altLang="zh-CN" dirty="0"/>
              <a:t>文件夹，其中放入一些图片作为定制控件的资源，如图</a:t>
            </a:r>
            <a:r>
              <a:rPr lang="en-US" altLang="zh-CN" dirty="0"/>
              <a:t>21.9</a:t>
            </a:r>
            <a:r>
              <a:rPr lang="zh-CN" altLang="zh-CN" dirty="0"/>
              <a:t>所示。</a:t>
            </a:r>
          </a:p>
          <a:p>
            <a:pPr indent="446088"/>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492896"/>
            <a:ext cx="5616624" cy="3738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8478379"/>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611560" y="2348880"/>
            <a:ext cx="8136904" cy="2808312"/>
          </a:xfrm>
          <a:prstGeom prst="rect">
            <a:avLst/>
          </a:prstGeom>
          <a:solidFill>
            <a:schemeClr val="bg1">
              <a:lumMod val="8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Pct val="100000"/>
              <a:buFont typeface="Arial" charset="0"/>
              <a:buNone/>
              <a:tabLst/>
            </a:pPr>
            <a:endParaRPr kumimoji="0" lang="zh-CN" altLang="en-US" sz="2400" b="0" i="0" u="none" strike="noStrike" cap="none" normalizeH="0" baseline="0" smtClean="0">
              <a:ln>
                <a:noFill/>
              </a:ln>
              <a:solidFill>
                <a:schemeClr val="tx1"/>
              </a:solidFill>
              <a:effectLst/>
              <a:latin typeface="Arial" charset="0"/>
              <a:ea typeface="標楷體" pitchFamily="65" charset="-120"/>
            </a:endParaRPr>
          </a:p>
        </p:txBody>
      </p:sp>
      <p:sp>
        <p:nvSpPr>
          <p:cNvPr id="2" name="标题 1"/>
          <p:cNvSpPr>
            <a:spLocks noGrp="1"/>
          </p:cNvSpPr>
          <p:nvPr>
            <p:ph type="title"/>
          </p:nvPr>
        </p:nvSpPr>
        <p:spPr/>
        <p:txBody>
          <a:bodyPr/>
          <a:lstStyle/>
          <a:p>
            <a:r>
              <a:rPr lang="en-US" altLang="zh-CN" dirty="0"/>
              <a:t>21.2.4  </a:t>
            </a:r>
            <a:r>
              <a:rPr lang="zh-CN" altLang="zh-CN" dirty="0"/>
              <a:t>样式定制</a:t>
            </a:r>
            <a:endParaRPr lang="zh-CN" altLang="en-US" dirty="0"/>
          </a:p>
        </p:txBody>
      </p:sp>
      <p:sp>
        <p:nvSpPr>
          <p:cNvPr id="3" name="TextBox 2"/>
          <p:cNvSpPr txBox="1"/>
          <p:nvPr/>
        </p:nvSpPr>
        <p:spPr>
          <a:xfrm>
            <a:off x="323528" y="1124744"/>
            <a:ext cx="8568952" cy="4247317"/>
          </a:xfrm>
          <a:prstGeom prst="rect">
            <a:avLst/>
          </a:prstGeom>
          <a:noFill/>
        </p:spPr>
        <p:txBody>
          <a:bodyPr wrap="square" rtlCol="0">
            <a:spAutoFit/>
          </a:bodyPr>
          <a:lstStyle/>
          <a:p>
            <a:pPr indent="446088"/>
            <a:r>
              <a:rPr lang="zh-CN" altLang="zh-CN" dirty="0"/>
              <a:t>（</a:t>
            </a:r>
            <a:r>
              <a:rPr lang="en-US" altLang="zh-CN" dirty="0"/>
              <a:t>3</a:t>
            </a:r>
            <a:r>
              <a:rPr lang="zh-CN" altLang="zh-CN" dirty="0"/>
              <a:t>）右击项目视图“资源”→“</a:t>
            </a:r>
            <a:r>
              <a:rPr lang="en-US" altLang="zh-CN" dirty="0" err="1"/>
              <a:t>qml.qrc</a:t>
            </a:r>
            <a:r>
              <a:rPr lang="zh-CN" altLang="zh-CN" dirty="0"/>
              <a:t>”下的“</a:t>
            </a:r>
            <a:r>
              <a:rPr lang="en-US" altLang="zh-CN" dirty="0"/>
              <a:t>/</a:t>
            </a:r>
            <a:r>
              <a:rPr lang="zh-CN" altLang="zh-CN" dirty="0"/>
              <a:t>”节点，选择“添加现有文件</a:t>
            </a:r>
            <a:r>
              <a:rPr lang="en-US" altLang="zh-CN" dirty="0"/>
              <a:t>…</a:t>
            </a:r>
            <a:r>
              <a:rPr lang="zh-CN" altLang="zh-CN" dirty="0"/>
              <a:t>”项，从弹出对话框中选中这些图片打开，将它们加载到项目中。</a:t>
            </a:r>
          </a:p>
          <a:p>
            <a:pPr indent="446088"/>
            <a:r>
              <a:rPr lang="zh-CN" altLang="zh-CN" dirty="0"/>
              <a:t>（</a:t>
            </a:r>
            <a:r>
              <a:rPr lang="en-US" altLang="zh-CN" dirty="0"/>
              <a:t>4</a:t>
            </a:r>
            <a:r>
              <a:rPr lang="zh-CN" altLang="zh-CN" dirty="0"/>
              <a:t>）</a:t>
            </a:r>
            <a:r>
              <a:rPr lang="zh-CN" altLang="zh-CN" dirty="0">
                <a:hlinkClick r:id="rId2" action="ppaction://hlinkfile"/>
              </a:rPr>
              <a:t>打开</a:t>
            </a:r>
            <a:r>
              <a:rPr lang="en-US" altLang="zh-CN" dirty="0" err="1">
                <a:hlinkClick r:id="rId2" action="ppaction://hlinkfile"/>
              </a:rPr>
              <a:t>MainForm.ui.qml</a:t>
            </a:r>
            <a:r>
              <a:rPr lang="zh-CN" altLang="zh-CN" dirty="0">
                <a:hlinkClick r:id="rId2" action="ppaction://hlinkfile"/>
              </a:rPr>
              <a:t>文件，编写</a:t>
            </a:r>
            <a:r>
              <a:rPr lang="zh-CN" altLang="zh-CN" dirty="0" smtClean="0">
                <a:hlinkClick r:id="rId2" action="ppaction://hlinkfile"/>
              </a:rPr>
              <a:t>代码</a:t>
            </a:r>
            <a:r>
              <a:rPr lang="zh-CN" altLang="en-US" dirty="0" smtClean="0">
                <a:hlinkClick r:id="rId2" action="ppaction://hlinkfile"/>
              </a:rPr>
              <a:t>。</a:t>
            </a:r>
            <a:endParaRPr lang="zh-CN" altLang="zh-CN" dirty="0"/>
          </a:p>
          <a:p>
            <a:pPr indent="446088"/>
            <a:r>
              <a:rPr lang="zh-CN" altLang="zh-CN" dirty="0"/>
              <a:t>（</a:t>
            </a:r>
            <a:r>
              <a:rPr lang="en-US" altLang="zh-CN" dirty="0"/>
              <a:t>5</a:t>
            </a:r>
            <a:r>
              <a:rPr lang="zh-CN" altLang="zh-CN" dirty="0"/>
              <a:t>）打开</a:t>
            </a:r>
            <a:r>
              <a:rPr lang="en-US" altLang="zh-CN" dirty="0" err="1"/>
              <a:t>main.qml</a:t>
            </a:r>
            <a:r>
              <a:rPr lang="zh-CN" altLang="zh-CN" dirty="0"/>
              <a:t>文件，修改代码如下：</a:t>
            </a:r>
          </a:p>
          <a:p>
            <a:pPr indent="446088"/>
            <a:r>
              <a:rPr lang="en-US" altLang="zh-CN" dirty="0"/>
              <a:t>...</a:t>
            </a:r>
            <a:endParaRPr lang="zh-CN" altLang="zh-CN" dirty="0"/>
          </a:p>
          <a:p>
            <a:pPr indent="446088"/>
            <a:r>
              <a:rPr lang="en-US" altLang="zh-CN" dirty="0" err="1"/>
              <a:t>ApplicationWindow</a:t>
            </a:r>
            <a:r>
              <a:rPr lang="en-US" altLang="zh-CN" dirty="0"/>
              <a:t> {</a:t>
            </a:r>
            <a:endParaRPr lang="zh-CN" altLang="zh-CN" dirty="0"/>
          </a:p>
          <a:p>
            <a:pPr indent="446088"/>
            <a:r>
              <a:rPr lang="en-US" altLang="zh-CN" dirty="0"/>
              <a:t>    title: </a:t>
            </a:r>
            <a:r>
              <a:rPr lang="en-US" altLang="zh-CN" dirty="0" err="1"/>
              <a:t>qsTr</a:t>
            </a:r>
            <a:r>
              <a:rPr lang="en-US" altLang="zh-CN" dirty="0"/>
              <a:t>("</a:t>
            </a:r>
            <a:r>
              <a:rPr lang="zh-CN" altLang="zh-CN" dirty="0"/>
              <a:t>样式定制</a:t>
            </a:r>
            <a:r>
              <a:rPr lang="en-US" altLang="zh-CN" dirty="0"/>
              <a:t>")</a:t>
            </a:r>
            <a:endParaRPr lang="zh-CN" altLang="zh-CN" dirty="0"/>
          </a:p>
          <a:p>
            <a:pPr indent="446088"/>
            <a:r>
              <a:rPr lang="en-US" altLang="zh-CN" dirty="0"/>
              <a:t>    width: 600</a:t>
            </a:r>
            <a:endParaRPr lang="zh-CN" altLang="zh-CN" dirty="0"/>
          </a:p>
          <a:p>
            <a:pPr indent="446088"/>
            <a:r>
              <a:rPr lang="en-US" altLang="zh-CN" dirty="0"/>
              <a:t>    height: 240</a:t>
            </a:r>
            <a:endParaRPr lang="zh-CN" altLang="zh-CN" dirty="0"/>
          </a:p>
          <a:p>
            <a:pPr indent="446088"/>
            <a:r>
              <a:rPr lang="en-US" altLang="zh-CN" dirty="0"/>
              <a:t>    visible: true</a:t>
            </a:r>
            <a:endParaRPr lang="zh-CN" altLang="zh-CN" dirty="0"/>
          </a:p>
          <a:p>
            <a:pPr indent="446088"/>
            <a:r>
              <a:rPr lang="en-US" altLang="zh-CN" dirty="0"/>
              <a:t>    </a:t>
            </a:r>
            <a:r>
              <a:rPr lang="en-US" altLang="zh-CN" dirty="0" err="1"/>
              <a:t>MainForm</a:t>
            </a:r>
            <a:r>
              <a:rPr lang="en-US" altLang="zh-CN" dirty="0"/>
              <a:t> {</a:t>
            </a:r>
            <a:endParaRPr lang="zh-CN" altLang="zh-CN" dirty="0"/>
          </a:p>
          <a:p>
            <a:pPr indent="446088"/>
            <a:r>
              <a:rPr lang="en-US" altLang="zh-CN" dirty="0"/>
              <a:t>        </a:t>
            </a:r>
            <a:r>
              <a:rPr lang="en-US" altLang="zh-CN" dirty="0" err="1"/>
              <a:t>anchors.fill</a:t>
            </a:r>
            <a:r>
              <a:rPr lang="en-US" altLang="zh-CN" dirty="0"/>
              <a:t>: parent</a:t>
            </a:r>
            <a:endParaRPr lang="zh-CN" altLang="zh-CN" dirty="0"/>
          </a:p>
          <a:p>
            <a:pPr indent="446088"/>
            <a:r>
              <a:rPr lang="en-US" altLang="zh-CN" dirty="0"/>
              <a:t>    }</a:t>
            </a:r>
            <a:endParaRPr lang="zh-CN" altLang="zh-CN" dirty="0"/>
          </a:p>
          <a:p>
            <a:pPr indent="446088"/>
            <a:r>
              <a:rPr lang="en-US" altLang="zh-CN" dirty="0"/>
              <a:t>}</a:t>
            </a:r>
            <a:endParaRPr lang="zh-CN" altLang="zh-CN" dirty="0"/>
          </a:p>
          <a:p>
            <a:pPr indent="446088"/>
            <a:endParaRPr lang="zh-CN" altLang="en-US" dirty="0"/>
          </a:p>
        </p:txBody>
      </p:sp>
    </p:spTree>
    <p:extLst>
      <p:ext uri="{BB962C8B-B14F-4D97-AF65-F5344CB8AC3E}">
        <p14:creationId xmlns:p14="http://schemas.microsoft.com/office/powerpoint/2010/main" val="854487423"/>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21.1  Qt</a:t>
            </a:r>
            <a:r>
              <a:rPr lang="en-US" altLang="zh-CN" dirty="0"/>
              <a:t> Quick Controls</a:t>
            </a:r>
            <a:r>
              <a:rPr lang="zh-CN" altLang="zh-CN" dirty="0" smtClean="0"/>
              <a:t>概述</a:t>
            </a:r>
            <a:endParaRPr lang="zh-CN" altLang="en-US" dirty="0"/>
          </a:p>
        </p:txBody>
      </p:sp>
      <p:sp>
        <p:nvSpPr>
          <p:cNvPr id="3" name="TextBox 2"/>
          <p:cNvSpPr txBox="1"/>
          <p:nvPr/>
        </p:nvSpPr>
        <p:spPr>
          <a:xfrm>
            <a:off x="323528" y="1052736"/>
            <a:ext cx="8496944" cy="2062103"/>
          </a:xfrm>
          <a:prstGeom prst="rect">
            <a:avLst/>
          </a:prstGeom>
          <a:noFill/>
        </p:spPr>
        <p:txBody>
          <a:bodyPr wrap="square" rtlCol="0">
            <a:spAutoFit/>
          </a:bodyPr>
          <a:lstStyle/>
          <a:p>
            <a:pPr indent="446088"/>
            <a:r>
              <a:rPr lang="en-US" altLang="zh-CN" sz="2000" b="1" dirty="0">
                <a:solidFill>
                  <a:srgbClr val="C00000"/>
                </a:solidFill>
              </a:rPr>
              <a:t>21.1.1  </a:t>
            </a:r>
            <a:r>
              <a:rPr lang="zh-CN" altLang="zh-CN" sz="2000" b="1" dirty="0">
                <a:solidFill>
                  <a:srgbClr val="C00000"/>
                </a:solidFill>
              </a:rPr>
              <a:t>第一个</a:t>
            </a:r>
            <a:r>
              <a:rPr lang="en-US" altLang="zh-CN" sz="2000" b="1" dirty="0" err="1">
                <a:solidFill>
                  <a:srgbClr val="C00000"/>
                </a:solidFill>
              </a:rPr>
              <a:t>Qt</a:t>
            </a:r>
            <a:r>
              <a:rPr lang="en-US" altLang="zh-CN" sz="2000" b="1" dirty="0">
                <a:solidFill>
                  <a:srgbClr val="C00000"/>
                </a:solidFill>
              </a:rPr>
              <a:t> Quick Controls</a:t>
            </a:r>
            <a:r>
              <a:rPr lang="zh-CN" altLang="zh-CN" sz="2000" b="1" dirty="0">
                <a:solidFill>
                  <a:srgbClr val="C00000"/>
                </a:solidFill>
              </a:rPr>
              <a:t>程序</a:t>
            </a:r>
          </a:p>
          <a:p>
            <a:pPr indent="446088"/>
            <a:r>
              <a:rPr lang="zh-CN" altLang="zh-CN" b="1" u="sng" dirty="0"/>
              <a:t>【例】</a:t>
            </a:r>
            <a:r>
              <a:rPr lang="zh-CN" altLang="zh-CN" u="sng" dirty="0"/>
              <a:t>（简单）</a:t>
            </a:r>
            <a:r>
              <a:rPr lang="zh-CN" altLang="zh-CN" dirty="0"/>
              <a:t>（</a:t>
            </a:r>
            <a:r>
              <a:rPr lang="en-US" altLang="zh-CN" dirty="0"/>
              <a:t>CH2101</a:t>
            </a:r>
            <a:r>
              <a:rPr lang="zh-CN" altLang="zh-CN" dirty="0"/>
              <a:t>）本章还是从一个简单的程序入手，系统地介绍</a:t>
            </a:r>
            <a:r>
              <a:rPr lang="en-US" altLang="zh-CN" dirty="0" err="1"/>
              <a:t>Qt</a:t>
            </a:r>
            <a:r>
              <a:rPr lang="en-US" altLang="zh-CN" dirty="0"/>
              <a:t> Quick Controls</a:t>
            </a:r>
            <a:r>
              <a:rPr lang="zh-CN" altLang="zh-CN" dirty="0"/>
              <a:t>开发的基础知识。创建</a:t>
            </a:r>
            <a:r>
              <a:rPr lang="en-US" altLang="zh-CN" dirty="0" err="1"/>
              <a:t>Qt</a:t>
            </a:r>
            <a:r>
              <a:rPr lang="en-US" altLang="zh-CN" dirty="0"/>
              <a:t> Quick Controls</a:t>
            </a:r>
            <a:r>
              <a:rPr lang="zh-CN" altLang="zh-CN" dirty="0"/>
              <a:t>程序，步骤如下。</a:t>
            </a:r>
          </a:p>
          <a:p>
            <a:pPr indent="446088"/>
            <a:r>
              <a:rPr lang="zh-CN" altLang="zh-CN" dirty="0"/>
              <a:t>（</a:t>
            </a:r>
            <a:r>
              <a:rPr lang="en-US" altLang="zh-CN" dirty="0"/>
              <a:t>1</a:t>
            </a:r>
            <a:r>
              <a:rPr lang="zh-CN" altLang="zh-CN" dirty="0"/>
              <a:t>）启动</a:t>
            </a:r>
            <a:r>
              <a:rPr lang="en-US" altLang="zh-CN" dirty="0" err="1"/>
              <a:t>Qt</a:t>
            </a:r>
            <a:r>
              <a:rPr lang="en-US" altLang="zh-CN" dirty="0"/>
              <a:t> Creator</a:t>
            </a:r>
            <a:r>
              <a:rPr lang="zh-CN" altLang="zh-CN" dirty="0"/>
              <a:t>，单击主菜单“文件”→“新建文件或项目</a:t>
            </a:r>
            <a:r>
              <a:rPr lang="en-US" altLang="zh-CN" dirty="0"/>
              <a:t>…</a:t>
            </a:r>
            <a:r>
              <a:rPr lang="zh-CN" altLang="zh-CN" dirty="0"/>
              <a:t>”项，弹出“新建项目”对话框，选择项目“</a:t>
            </a:r>
            <a:r>
              <a:rPr lang="en-US" altLang="zh-CN" dirty="0"/>
              <a:t>Application</a:t>
            </a:r>
            <a:r>
              <a:rPr lang="zh-CN" altLang="zh-CN" dirty="0"/>
              <a:t>”下的“</a:t>
            </a:r>
            <a:r>
              <a:rPr lang="en-US" altLang="zh-CN" dirty="0" err="1"/>
              <a:t>Qt</a:t>
            </a:r>
            <a:r>
              <a:rPr lang="en-US" altLang="zh-CN" dirty="0"/>
              <a:t> Quick Controls Application</a:t>
            </a:r>
            <a:r>
              <a:rPr lang="zh-CN" altLang="zh-CN" dirty="0"/>
              <a:t>”模板，如图</a:t>
            </a:r>
            <a:r>
              <a:rPr lang="en-US" altLang="zh-CN" dirty="0"/>
              <a:t>21.1</a:t>
            </a:r>
            <a:r>
              <a:rPr lang="zh-CN" altLang="zh-CN" dirty="0"/>
              <a:t>所示。</a:t>
            </a:r>
          </a:p>
          <a:p>
            <a:pPr indent="446088"/>
            <a:endParaRPr lang="zh-CN" altLang="en-US" dirty="0"/>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852936"/>
            <a:ext cx="5400600" cy="3363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1119144"/>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21.3  Qt</a:t>
            </a:r>
            <a:r>
              <a:rPr lang="en-US" altLang="zh-CN" dirty="0"/>
              <a:t> Quick</a:t>
            </a:r>
            <a:r>
              <a:rPr lang="zh-CN" altLang="zh-CN" dirty="0" smtClean="0"/>
              <a:t>对话框</a:t>
            </a:r>
            <a:endParaRPr lang="zh-CN" altLang="en-US" dirty="0"/>
          </a:p>
        </p:txBody>
      </p:sp>
      <p:sp>
        <p:nvSpPr>
          <p:cNvPr id="3" name="TextBox 2"/>
          <p:cNvSpPr txBox="1"/>
          <p:nvPr/>
        </p:nvSpPr>
        <p:spPr>
          <a:xfrm>
            <a:off x="323528" y="1052736"/>
            <a:ext cx="8496944" cy="646331"/>
          </a:xfrm>
          <a:prstGeom prst="rect">
            <a:avLst/>
          </a:prstGeom>
          <a:noFill/>
        </p:spPr>
        <p:txBody>
          <a:bodyPr wrap="square" rtlCol="0">
            <a:spAutoFit/>
          </a:bodyPr>
          <a:lstStyle/>
          <a:p>
            <a:pPr indent="446088"/>
            <a:r>
              <a:rPr lang="zh-CN" altLang="zh-CN" b="1" u="sng" dirty="0"/>
              <a:t>【例】</a:t>
            </a:r>
            <a:r>
              <a:rPr lang="zh-CN" altLang="zh-CN" u="sng" dirty="0"/>
              <a:t>（难度中等）</a:t>
            </a:r>
            <a:r>
              <a:rPr lang="zh-CN" altLang="zh-CN" dirty="0"/>
              <a:t>（</a:t>
            </a:r>
            <a:r>
              <a:rPr lang="en-US" altLang="zh-CN" dirty="0"/>
              <a:t>CH2105</a:t>
            </a:r>
            <a:r>
              <a:rPr lang="zh-CN" altLang="zh-CN" dirty="0"/>
              <a:t>）演示几种</a:t>
            </a:r>
            <a:r>
              <a:rPr lang="en-US" altLang="zh-CN" dirty="0" err="1"/>
              <a:t>Qt</a:t>
            </a:r>
            <a:r>
              <a:rPr lang="en-US" altLang="zh-CN" dirty="0"/>
              <a:t> Quick</a:t>
            </a:r>
            <a:r>
              <a:rPr lang="zh-CN" altLang="zh-CN" dirty="0"/>
              <a:t>对话框的用法，运行效果如图</a:t>
            </a:r>
            <a:r>
              <a:rPr lang="en-US" altLang="zh-CN" dirty="0"/>
              <a:t>21.10</a:t>
            </a:r>
            <a:r>
              <a:rPr lang="zh-CN" altLang="zh-CN" dirty="0"/>
              <a:t>所示。</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233597727"/>
              </p:ext>
            </p:extLst>
          </p:nvPr>
        </p:nvGraphicFramePr>
        <p:xfrm>
          <a:off x="2843808" y="1708195"/>
          <a:ext cx="3943350" cy="5010150"/>
        </p:xfrm>
        <a:graphic>
          <a:graphicData uri="http://schemas.openxmlformats.org/presentationml/2006/ole">
            <mc:AlternateContent xmlns:mc="http://schemas.openxmlformats.org/markup-compatibility/2006">
              <mc:Choice xmlns:v="urn:schemas-microsoft-com:vml" Requires="v">
                <p:oleObj spid="_x0000_s10245" name="Visio" r:id="rId3" imgW="8322256" imgH="10561320" progId="Visio.Drawing.11">
                  <p:embed/>
                </p:oleObj>
              </mc:Choice>
              <mc:Fallback>
                <p:oleObj name="Visio" r:id="rId3" imgW="8322256" imgH="1056132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1708195"/>
                        <a:ext cx="3943350" cy="5010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01384406"/>
      </p:ext>
    </p:extLst>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21.3  </a:t>
            </a:r>
            <a:r>
              <a:rPr lang="en-US" altLang="zh-CN" dirty="0" err="1"/>
              <a:t>Qt</a:t>
            </a:r>
            <a:r>
              <a:rPr lang="en-US" altLang="zh-CN" dirty="0"/>
              <a:t> Quick</a:t>
            </a:r>
            <a:r>
              <a:rPr lang="zh-CN" altLang="zh-CN" dirty="0"/>
              <a:t>对话框</a:t>
            </a:r>
            <a:endParaRPr lang="zh-CN" altLang="en-US" dirty="0"/>
          </a:p>
        </p:txBody>
      </p:sp>
      <p:sp>
        <p:nvSpPr>
          <p:cNvPr id="3" name="TextBox 2"/>
          <p:cNvSpPr txBox="1"/>
          <p:nvPr/>
        </p:nvSpPr>
        <p:spPr>
          <a:xfrm>
            <a:off x="323528" y="1196752"/>
            <a:ext cx="8496944" cy="1754326"/>
          </a:xfrm>
          <a:prstGeom prst="rect">
            <a:avLst/>
          </a:prstGeom>
          <a:noFill/>
        </p:spPr>
        <p:txBody>
          <a:bodyPr wrap="square" rtlCol="0">
            <a:spAutoFit/>
          </a:bodyPr>
          <a:lstStyle/>
          <a:p>
            <a:pPr indent="446088">
              <a:lnSpc>
                <a:spcPct val="150000"/>
              </a:lnSpc>
            </a:pPr>
            <a:r>
              <a:rPr lang="zh-CN" altLang="zh-CN" b="1" dirty="0">
                <a:solidFill>
                  <a:srgbClr val="00B050"/>
                </a:solidFill>
              </a:rPr>
              <a:t>实现步骤如下。</a:t>
            </a:r>
          </a:p>
          <a:p>
            <a:pPr indent="446088">
              <a:lnSpc>
                <a:spcPct val="150000"/>
              </a:lnSpc>
            </a:pPr>
            <a:r>
              <a:rPr lang="zh-CN" altLang="zh-CN" dirty="0"/>
              <a:t>（</a:t>
            </a:r>
            <a:r>
              <a:rPr lang="en-US" altLang="zh-CN" dirty="0"/>
              <a:t>1</a:t>
            </a:r>
            <a:r>
              <a:rPr lang="zh-CN" altLang="zh-CN" dirty="0"/>
              <a:t>）新建</a:t>
            </a:r>
            <a:r>
              <a:rPr lang="en-US" altLang="zh-CN" dirty="0" err="1"/>
              <a:t>Qt</a:t>
            </a:r>
            <a:r>
              <a:rPr lang="en-US" altLang="zh-CN" dirty="0"/>
              <a:t> Quick Controls</a:t>
            </a:r>
            <a:r>
              <a:rPr lang="zh-CN" altLang="zh-CN" dirty="0"/>
              <a:t>应用程序，项目名称为“</a:t>
            </a:r>
            <a:r>
              <a:rPr lang="en-US" altLang="zh-CN" dirty="0"/>
              <a:t>Dialogs</a:t>
            </a:r>
            <a:r>
              <a:rPr lang="zh-CN" altLang="zh-CN" dirty="0"/>
              <a:t>”。</a:t>
            </a:r>
          </a:p>
          <a:p>
            <a:pPr indent="446088">
              <a:lnSpc>
                <a:spcPct val="150000"/>
              </a:lnSpc>
            </a:pPr>
            <a:r>
              <a:rPr lang="zh-CN" altLang="zh-CN" dirty="0"/>
              <a:t>（</a:t>
            </a:r>
            <a:r>
              <a:rPr lang="en-US" altLang="zh-CN" dirty="0"/>
              <a:t>2</a:t>
            </a:r>
            <a:r>
              <a:rPr lang="zh-CN" altLang="zh-CN" dirty="0"/>
              <a:t>）</a:t>
            </a:r>
            <a:r>
              <a:rPr lang="zh-CN" altLang="zh-CN" dirty="0">
                <a:hlinkClick r:id="rId2" action="ppaction://hlinkfile"/>
              </a:rPr>
              <a:t>打开</a:t>
            </a:r>
            <a:r>
              <a:rPr lang="en-US" altLang="zh-CN" dirty="0" err="1">
                <a:hlinkClick r:id="rId2" action="ppaction://hlinkfile"/>
              </a:rPr>
              <a:t>MainForm.ui.qml</a:t>
            </a:r>
            <a:r>
              <a:rPr lang="zh-CN" altLang="zh-CN" dirty="0">
                <a:hlinkClick r:id="rId2" action="ppaction://hlinkfile"/>
              </a:rPr>
              <a:t>文件，编写</a:t>
            </a:r>
            <a:r>
              <a:rPr lang="zh-CN" altLang="zh-CN" dirty="0" smtClean="0">
                <a:hlinkClick r:id="rId2" action="ppaction://hlinkfile"/>
              </a:rPr>
              <a:t>代码</a:t>
            </a:r>
            <a:r>
              <a:rPr lang="zh-CN" altLang="en-US" dirty="0" smtClean="0">
                <a:hlinkClick r:id="rId2" action="ppaction://hlinkfile"/>
              </a:rPr>
              <a:t>。</a:t>
            </a:r>
            <a:endParaRPr lang="zh-CN" altLang="zh-CN" dirty="0"/>
          </a:p>
          <a:p>
            <a:pPr indent="446088">
              <a:lnSpc>
                <a:spcPct val="150000"/>
              </a:lnSpc>
            </a:pPr>
            <a:r>
              <a:rPr lang="zh-CN" altLang="zh-CN" dirty="0"/>
              <a:t>（</a:t>
            </a:r>
            <a:r>
              <a:rPr lang="en-US" altLang="zh-CN" dirty="0"/>
              <a:t>3</a:t>
            </a:r>
            <a:r>
              <a:rPr lang="zh-CN" altLang="zh-CN" dirty="0"/>
              <a:t>）</a:t>
            </a:r>
            <a:r>
              <a:rPr lang="zh-CN" altLang="zh-CN" dirty="0">
                <a:hlinkClick r:id="rId3" action="ppaction://hlinkfile"/>
              </a:rPr>
              <a:t>打开</a:t>
            </a:r>
            <a:r>
              <a:rPr lang="en-US" altLang="zh-CN" dirty="0" err="1">
                <a:hlinkClick r:id="rId3" action="ppaction://hlinkfile"/>
              </a:rPr>
              <a:t>main.qml</a:t>
            </a:r>
            <a:r>
              <a:rPr lang="zh-CN" altLang="zh-CN" dirty="0">
                <a:hlinkClick r:id="rId3" action="ppaction://hlinkfile"/>
              </a:rPr>
              <a:t>文件，修改</a:t>
            </a:r>
            <a:r>
              <a:rPr lang="zh-CN" altLang="zh-CN" dirty="0" smtClean="0">
                <a:hlinkClick r:id="rId3" action="ppaction://hlinkfile"/>
              </a:rPr>
              <a:t>代码</a:t>
            </a:r>
            <a:r>
              <a:rPr lang="zh-CN" altLang="en-US" dirty="0" smtClean="0">
                <a:hlinkClick r:id="rId3" action="ppaction://hlinkfile"/>
              </a:rPr>
              <a:t>。</a:t>
            </a:r>
            <a:endParaRPr lang="zh-CN" altLang="en-US" dirty="0"/>
          </a:p>
        </p:txBody>
      </p:sp>
    </p:spTree>
    <p:extLst>
      <p:ext uri="{BB962C8B-B14F-4D97-AF65-F5344CB8AC3E}">
        <p14:creationId xmlns:p14="http://schemas.microsoft.com/office/powerpoint/2010/main" val="1061117560"/>
      </p:ext>
    </p:extLst>
  </p:cSld>
  <p:clrMapOvr>
    <a:masterClrMapping/>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755576" y="2492896"/>
            <a:ext cx="8064896" cy="3528392"/>
          </a:xfrm>
          <a:prstGeom prst="rect">
            <a:avLst/>
          </a:prstGeom>
          <a:solidFill>
            <a:schemeClr val="bg1">
              <a:lumMod val="8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Pct val="100000"/>
              <a:buFont typeface="Arial" charset="0"/>
              <a:buNone/>
              <a:tabLst/>
            </a:pPr>
            <a:endParaRPr kumimoji="0" lang="zh-CN" altLang="en-US" sz="2400" b="0" i="0" u="none" strike="noStrike" cap="none" normalizeH="0" baseline="0" smtClean="0">
              <a:ln>
                <a:noFill/>
              </a:ln>
              <a:solidFill>
                <a:schemeClr val="tx1"/>
              </a:solidFill>
              <a:effectLst/>
              <a:latin typeface="Arial" charset="0"/>
              <a:ea typeface="標楷體" pitchFamily="65" charset="-120"/>
            </a:endParaRPr>
          </a:p>
        </p:txBody>
      </p:sp>
      <p:sp>
        <p:nvSpPr>
          <p:cNvPr id="2" name="标题 1"/>
          <p:cNvSpPr>
            <a:spLocks noGrp="1"/>
          </p:cNvSpPr>
          <p:nvPr>
            <p:ph type="title"/>
          </p:nvPr>
        </p:nvSpPr>
        <p:spPr/>
        <p:txBody>
          <a:bodyPr/>
          <a:lstStyle/>
          <a:p>
            <a:r>
              <a:rPr lang="en-US" altLang="zh-CN" dirty="0"/>
              <a:t>21.3  </a:t>
            </a:r>
            <a:r>
              <a:rPr lang="en-US" altLang="zh-CN" dirty="0" err="1"/>
              <a:t>Qt</a:t>
            </a:r>
            <a:r>
              <a:rPr lang="en-US" altLang="zh-CN" dirty="0"/>
              <a:t> Quick</a:t>
            </a:r>
            <a:r>
              <a:rPr lang="zh-CN" altLang="zh-CN" dirty="0"/>
              <a:t>对话框</a:t>
            </a:r>
            <a:endParaRPr lang="zh-CN" altLang="en-US" dirty="0"/>
          </a:p>
        </p:txBody>
      </p:sp>
      <p:sp>
        <p:nvSpPr>
          <p:cNvPr id="3" name="TextBox 2"/>
          <p:cNvSpPr txBox="1"/>
          <p:nvPr/>
        </p:nvSpPr>
        <p:spPr>
          <a:xfrm>
            <a:off x="395536" y="1052736"/>
            <a:ext cx="8424936" cy="5355312"/>
          </a:xfrm>
          <a:prstGeom prst="rect">
            <a:avLst/>
          </a:prstGeom>
          <a:noFill/>
        </p:spPr>
        <p:txBody>
          <a:bodyPr wrap="square" rtlCol="0">
            <a:spAutoFit/>
          </a:bodyPr>
          <a:lstStyle/>
          <a:p>
            <a:pPr indent="446088"/>
            <a:r>
              <a:rPr lang="zh-CN" altLang="zh-CN" b="1" dirty="0">
                <a:solidFill>
                  <a:srgbClr val="00B050"/>
                </a:solidFill>
              </a:rPr>
              <a:t>其中</a:t>
            </a:r>
            <a:r>
              <a:rPr lang="zh-CN" altLang="zh-CN" dirty="0">
                <a:solidFill>
                  <a:srgbClr val="00B050"/>
                </a:solidFill>
              </a:rPr>
              <a:t>，</a:t>
            </a:r>
          </a:p>
          <a:p>
            <a:pPr indent="446088"/>
            <a:r>
              <a:rPr lang="en-US" altLang="zh-CN" b="1" dirty="0"/>
              <a:t>(a) Dialog {…}</a:t>
            </a:r>
            <a:r>
              <a:rPr lang="zh-CN" altLang="zh-CN" b="1" dirty="0"/>
              <a:t>：</a:t>
            </a:r>
            <a:r>
              <a:rPr lang="zh-CN" altLang="zh-CN" dirty="0"/>
              <a:t>这是自</a:t>
            </a:r>
            <a:r>
              <a:rPr lang="en-US" altLang="zh-CN" dirty="0" err="1"/>
              <a:t>Qt</a:t>
            </a:r>
            <a:r>
              <a:rPr lang="en-US" altLang="zh-CN" dirty="0"/>
              <a:t> 5.3</a:t>
            </a:r>
            <a:r>
              <a:rPr lang="zh-CN" altLang="zh-CN" dirty="0"/>
              <a:t>才引入的类型，是</a:t>
            </a:r>
            <a:r>
              <a:rPr lang="en-US" altLang="zh-CN" dirty="0" err="1"/>
              <a:t>Qt</a:t>
            </a:r>
            <a:r>
              <a:rPr lang="en-US" altLang="zh-CN" dirty="0"/>
              <a:t> Quick</a:t>
            </a:r>
            <a:r>
              <a:rPr lang="zh-CN" altLang="zh-CN" dirty="0"/>
              <a:t>提供给用户自定义的通用对话框组件。它包含一组为特定平台定制的标准按钮且允许用户往对话窗体中放置任何内容，其默认属性</a:t>
            </a:r>
            <a:r>
              <a:rPr lang="en-US" altLang="zh-CN" dirty="0" err="1"/>
              <a:t>contentItem</a:t>
            </a:r>
            <a:r>
              <a:rPr lang="zh-CN" altLang="zh-CN" dirty="0"/>
              <a:t>是用户放置的元素（其中还可包含多层子元素），对话框会自动调整大小以适应这些内容元素和标准按钮，例如：</a:t>
            </a:r>
          </a:p>
          <a:p>
            <a:pPr indent="446088"/>
            <a:r>
              <a:rPr lang="en-US" altLang="zh-CN" dirty="0"/>
              <a:t>Dialog {</a:t>
            </a:r>
            <a:endParaRPr lang="zh-CN" altLang="zh-CN" dirty="0"/>
          </a:p>
          <a:p>
            <a:pPr indent="446088"/>
            <a:r>
              <a:rPr lang="en-US" altLang="zh-CN" dirty="0"/>
              <a:t>	</a:t>
            </a:r>
            <a:r>
              <a:rPr lang="zh-CN" altLang="zh-CN" dirty="0"/>
              <a:t>…</a:t>
            </a:r>
          </a:p>
          <a:p>
            <a:pPr indent="446088"/>
            <a:r>
              <a:rPr lang="en-US" altLang="zh-CN" dirty="0"/>
              <a:t>    </a:t>
            </a:r>
            <a:r>
              <a:rPr lang="en-US" altLang="zh-CN" dirty="0" err="1"/>
              <a:t>contentItem</a:t>
            </a:r>
            <a:r>
              <a:rPr lang="en-US" altLang="zh-CN" dirty="0"/>
              <a:t>: Rectangle {</a:t>
            </a:r>
            <a:endParaRPr lang="zh-CN" altLang="zh-CN" dirty="0"/>
          </a:p>
          <a:p>
            <a:pPr indent="446088"/>
            <a:r>
              <a:rPr lang="en-US" altLang="zh-CN" dirty="0"/>
              <a:t>        color: "</a:t>
            </a:r>
            <a:r>
              <a:rPr lang="en-US" altLang="zh-CN" dirty="0" err="1"/>
              <a:t>lightskyblue</a:t>
            </a:r>
            <a:r>
              <a:rPr lang="en-US" altLang="zh-CN" dirty="0"/>
              <a:t>"</a:t>
            </a:r>
            <a:endParaRPr lang="zh-CN" altLang="zh-CN" dirty="0"/>
          </a:p>
          <a:p>
            <a:pPr indent="446088"/>
            <a:r>
              <a:rPr lang="en-US" altLang="zh-CN" dirty="0"/>
              <a:t>        </a:t>
            </a:r>
            <a:r>
              <a:rPr lang="en-US" altLang="zh-CN" dirty="0" err="1"/>
              <a:t>implicitWidth</a:t>
            </a:r>
            <a:r>
              <a:rPr lang="en-US" altLang="zh-CN" dirty="0"/>
              <a:t>: 400</a:t>
            </a:r>
            <a:endParaRPr lang="zh-CN" altLang="zh-CN" dirty="0"/>
          </a:p>
          <a:p>
            <a:pPr indent="446088"/>
            <a:r>
              <a:rPr lang="en-US" altLang="zh-CN" dirty="0"/>
              <a:t>        </a:t>
            </a:r>
            <a:r>
              <a:rPr lang="en-US" altLang="zh-CN" dirty="0" err="1"/>
              <a:t>implicitHeight</a:t>
            </a:r>
            <a:r>
              <a:rPr lang="en-US" altLang="zh-CN" dirty="0"/>
              <a:t>: 100</a:t>
            </a:r>
            <a:endParaRPr lang="zh-CN" altLang="zh-CN" dirty="0"/>
          </a:p>
          <a:p>
            <a:pPr indent="446088"/>
            <a:r>
              <a:rPr lang="en-US" altLang="zh-CN" dirty="0"/>
              <a:t>        Text {</a:t>
            </a:r>
            <a:endParaRPr lang="zh-CN" altLang="zh-CN" dirty="0"/>
          </a:p>
          <a:p>
            <a:pPr indent="446088"/>
            <a:r>
              <a:rPr lang="en-US" altLang="zh-CN" dirty="0"/>
              <a:t>            text: "</a:t>
            </a:r>
            <a:r>
              <a:rPr lang="zh-CN" altLang="zh-CN" dirty="0"/>
              <a:t>你好，蓝天！</a:t>
            </a:r>
            <a:r>
              <a:rPr lang="en-US" altLang="zh-CN" dirty="0"/>
              <a:t>"</a:t>
            </a:r>
            <a:endParaRPr lang="zh-CN" altLang="zh-CN" dirty="0"/>
          </a:p>
          <a:p>
            <a:pPr indent="446088"/>
            <a:r>
              <a:rPr lang="en-US" altLang="zh-CN" dirty="0"/>
              <a:t>            color: "navy"</a:t>
            </a:r>
            <a:endParaRPr lang="zh-CN" altLang="zh-CN" dirty="0"/>
          </a:p>
          <a:p>
            <a:pPr indent="446088"/>
            <a:r>
              <a:rPr lang="en-US" altLang="zh-CN" dirty="0"/>
              <a:t>            </a:t>
            </a:r>
            <a:r>
              <a:rPr lang="en-US" altLang="zh-CN" dirty="0" err="1"/>
              <a:t>anchors.centerIn</a:t>
            </a:r>
            <a:r>
              <a:rPr lang="en-US" altLang="zh-CN" dirty="0"/>
              <a:t>: parent</a:t>
            </a:r>
            <a:endParaRPr lang="zh-CN" altLang="zh-CN" dirty="0"/>
          </a:p>
          <a:p>
            <a:pPr indent="446088"/>
            <a:r>
              <a:rPr lang="en-US" altLang="zh-CN" dirty="0"/>
              <a:t>        }</a:t>
            </a:r>
            <a:endParaRPr lang="zh-CN" altLang="zh-CN" dirty="0"/>
          </a:p>
          <a:p>
            <a:pPr indent="446088"/>
            <a:r>
              <a:rPr lang="en-US" altLang="zh-CN" dirty="0"/>
              <a:t>    }</a:t>
            </a:r>
            <a:endParaRPr lang="zh-CN" altLang="zh-CN" dirty="0"/>
          </a:p>
          <a:p>
            <a:pPr indent="446088"/>
            <a:r>
              <a:rPr lang="en-US" altLang="zh-CN" dirty="0"/>
              <a:t>}</a:t>
            </a:r>
            <a:endParaRPr lang="zh-CN" altLang="zh-CN" dirty="0"/>
          </a:p>
          <a:p>
            <a:pPr indent="446088"/>
            <a:endParaRPr lang="zh-CN" altLang="en-US" dirty="0"/>
          </a:p>
        </p:txBody>
      </p:sp>
    </p:spTree>
    <p:extLst>
      <p:ext uri="{BB962C8B-B14F-4D97-AF65-F5344CB8AC3E}">
        <p14:creationId xmlns:p14="http://schemas.microsoft.com/office/powerpoint/2010/main" val="2687422653"/>
      </p:ext>
    </p:extLst>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21.3  </a:t>
            </a:r>
            <a:r>
              <a:rPr lang="en-US" altLang="zh-CN" dirty="0" err="1"/>
              <a:t>Qt</a:t>
            </a:r>
            <a:r>
              <a:rPr lang="en-US" altLang="zh-CN" dirty="0"/>
              <a:t> Quick</a:t>
            </a:r>
            <a:r>
              <a:rPr lang="zh-CN" altLang="zh-CN" dirty="0"/>
              <a:t>对话框</a:t>
            </a:r>
            <a:endParaRPr lang="zh-CN" altLang="en-US" dirty="0"/>
          </a:p>
        </p:txBody>
      </p:sp>
      <p:sp>
        <p:nvSpPr>
          <p:cNvPr id="3" name="TextBox 2"/>
          <p:cNvSpPr txBox="1"/>
          <p:nvPr/>
        </p:nvSpPr>
        <p:spPr>
          <a:xfrm>
            <a:off x="395536" y="1124744"/>
            <a:ext cx="8496944" cy="1477328"/>
          </a:xfrm>
          <a:prstGeom prst="rect">
            <a:avLst/>
          </a:prstGeom>
          <a:noFill/>
        </p:spPr>
        <p:txBody>
          <a:bodyPr wrap="square" rtlCol="0">
            <a:spAutoFit/>
          </a:bodyPr>
          <a:lstStyle/>
          <a:p>
            <a:pPr indent="446088"/>
            <a:r>
              <a:rPr lang="en-US" altLang="zh-CN" b="1" dirty="0"/>
              <a:t>(b) </a:t>
            </a:r>
            <a:r>
              <a:rPr lang="en-US" altLang="zh-CN" b="1" dirty="0" err="1"/>
              <a:t>standardButtons</a:t>
            </a:r>
            <a:r>
              <a:rPr lang="en-US" altLang="zh-CN" b="1" dirty="0"/>
              <a:t>: </a:t>
            </a:r>
            <a:r>
              <a:rPr lang="en-US" altLang="zh-CN" b="1" dirty="0" err="1"/>
              <a:t>StandardButton.Save</a:t>
            </a:r>
            <a:r>
              <a:rPr lang="en-US" altLang="zh-CN" b="1" dirty="0"/>
              <a:t> | </a:t>
            </a:r>
            <a:r>
              <a:rPr lang="en-US" altLang="zh-CN" b="1" dirty="0" err="1"/>
              <a:t>StandardButton.Cancel</a:t>
            </a:r>
            <a:r>
              <a:rPr lang="zh-CN" altLang="zh-CN" dirty="0"/>
              <a:t>：对话框底部有一组标准按钮，每个按钮都有一个特定“角色”决定了它被按下时将发出何种信号。用户可通过设置</a:t>
            </a:r>
            <a:r>
              <a:rPr lang="en-US" altLang="zh-CN" dirty="0" err="1"/>
              <a:t>standardButtons</a:t>
            </a:r>
            <a:r>
              <a:rPr lang="zh-CN" altLang="zh-CN" dirty="0"/>
              <a:t>属性为一些常量位标志的逻辑组合来控制所要使用的按钮。这些预定义常量及对应的标准按钮、按钮角色见表</a:t>
            </a:r>
            <a:r>
              <a:rPr lang="en-US" altLang="zh-CN" dirty="0"/>
              <a:t>21.2</a:t>
            </a:r>
            <a:r>
              <a:rPr lang="zh-CN" altLang="zh-CN" dirty="0"/>
              <a:t>。</a:t>
            </a:r>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60521932"/>
              </p:ext>
            </p:extLst>
          </p:nvPr>
        </p:nvGraphicFramePr>
        <p:xfrm>
          <a:off x="350313" y="2348880"/>
          <a:ext cx="8540750" cy="4320481"/>
        </p:xfrm>
        <a:graphic>
          <a:graphicData uri="http://schemas.openxmlformats.org/drawingml/2006/table">
            <a:tbl>
              <a:tblPr firstRow="1" firstCol="1" bandRow="1"/>
              <a:tblGrid>
                <a:gridCol w="2857735"/>
                <a:gridCol w="4518057"/>
                <a:gridCol w="1164958"/>
              </a:tblGrid>
              <a:tr h="232894">
                <a:tc>
                  <a:txBody>
                    <a:bodyPr/>
                    <a:lstStyle/>
                    <a:p>
                      <a:pPr indent="228600" algn="ctr">
                        <a:lnSpc>
                          <a:spcPts val="1400"/>
                        </a:lnSpc>
                        <a:spcAft>
                          <a:spcPts val="0"/>
                        </a:spcAft>
                      </a:pPr>
                      <a:r>
                        <a:rPr lang="zh-CN" sz="1200" kern="100">
                          <a:effectLst/>
                          <a:latin typeface="Times New Roman"/>
                          <a:ea typeface="黑体"/>
                        </a:rPr>
                        <a:t>常</a:t>
                      </a:r>
                      <a:r>
                        <a:rPr lang="en-US" sz="1200" kern="100">
                          <a:effectLst/>
                          <a:latin typeface="Times New Roman"/>
                          <a:ea typeface="黑体"/>
                        </a:rPr>
                        <a:t>    </a:t>
                      </a:r>
                      <a:r>
                        <a:rPr lang="zh-CN" sz="1200" kern="100">
                          <a:effectLst/>
                          <a:latin typeface="Times New Roman"/>
                          <a:ea typeface="黑体"/>
                        </a:rPr>
                        <a:t>量</a:t>
                      </a:r>
                      <a:endParaRPr lang="zh-CN" sz="12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28600" algn="ctr">
                        <a:lnSpc>
                          <a:spcPts val="1400"/>
                        </a:lnSpc>
                        <a:spcAft>
                          <a:spcPts val="0"/>
                        </a:spcAft>
                      </a:pPr>
                      <a:r>
                        <a:rPr lang="zh-CN" sz="1200" kern="100">
                          <a:effectLst/>
                          <a:latin typeface="Times New Roman"/>
                          <a:ea typeface="黑体"/>
                        </a:rPr>
                        <a:t>对 应 按 钮</a:t>
                      </a:r>
                      <a:endParaRPr lang="zh-CN" sz="12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28600" algn="ctr">
                        <a:lnSpc>
                          <a:spcPts val="1400"/>
                        </a:lnSpc>
                        <a:spcAft>
                          <a:spcPts val="0"/>
                        </a:spcAft>
                      </a:pPr>
                      <a:r>
                        <a:rPr lang="zh-CN" sz="1200" kern="100">
                          <a:effectLst/>
                          <a:latin typeface="Times New Roman"/>
                          <a:ea typeface="黑体"/>
                        </a:rPr>
                        <a:t>角</a:t>
                      </a:r>
                      <a:r>
                        <a:rPr lang="en-US" sz="1200" kern="100">
                          <a:effectLst/>
                          <a:latin typeface="Times New Roman"/>
                          <a:ea typeface="黑体"/>
                        </a:rPr>
                        <a:t>    </a:t>
                      </a:r>
                      <a:r>
                        <a:rPr lang="zh-CN" sz="1200" kern="100">
                          <a:effectLst/>
                          <a:latin typeface="Times New Roman"/>
                          <a:ea typeface="黑体"/>
                        </a:rPr>
                        <a:t>色</a:t>
                      </a:r>
                      <a:endParaRPr lang="zh-CN" sz="12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32894">
                <a:tc>
                  <a:txBody>
                    <a:bodyPr/>
                    <a:lstStyle/>
                    <a:p>
                      <a:pPr indent="228600" algn="ctr">
                        <a:lnSpc>
                          <a:spcPts val="1400"/>
                        </a:lnSpc>
                        <a:spcAft>
                          <a:spcPts val="0"/>
                        </a:spcAft>
                      </a:pPr>
                      <a:r>
                        <a:rPr lang="en-US" sz="1200" kern="100">
                          <a:effectLst/>
                          <a:latin typeface="Times New Roman"/>
                          <a:ea typeface="宋体"/>
                        </a:rPr>
                        <a:t>StandardButton.Ok</a:t>
                      </a:r>
                      <a:endParaRPr lang="zh-CN" sz="12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1400"/>
                        </a:lnSpc>
                        <a:spcAft>
                          <a:spcPts val="0"/>
                        </a:spcAft>
                      </a:pPr>
                      <a:r>
                        <a:rPr lang="zh-CN" sz="1200" kern="100">
                          <a:effectLst/>
                          <a:latin typeface="Times New Roman"/>
                          <a:ea typeface="宋体"/>
                        </a:rPr>
                        <a:t>【</a:t>
                      </a:r>
                      <a:r>
                        <a:rPr lang="en-US" sz="1200" kern="100">
                          <a:effectLst/>
                          <a:latin typeface="Times New Roman"/>
                          <a:ea typeface="宋体"/>
                        </a:rPr>
                        <a:t>OK</a:t>
                      </a:r>
                      <a:r>
                        <a:rPr lang="zh-CN" sz="1200" kern="100">
                          <a:effectLst/>
                          <a:latin typeface="Times New Roman"/>
                          <a:ea typeface="宋体"/>
                        </a:rPr>
                        <a:t>】（确定）</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ctr">
                        <a:lnSpc>
                          <a:spcPts val="1400"/>
                        </a:lnSpc>
                        <a:spcAft>
                          <a:spcPts val="0"/>
                        </a:spcAft>
                      </a:pPr>
                      <a:r>
                        <a:rPr lang="en-US" sz="1200" kern="100">
                          <a:effectLst/>
                          <a:latin typeface="Times New Roman"/>
                          <a:ea typeface="宋体"/>
                        </a:rPr>
                        <a:t>Accept</a:t>
                      </a:r>
                      <a:endParaRPr lang="zh-CN" sz="12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2894">
                <a:tc>
                  <a:txBody>
                    <a:bodyPr/>
                    <a:lstStyle/>
                    <a:p>
                      <a:pPr indent="228600" algn="ctr">
                        <a:lnSpc>
                          <a:spcPts val="1400"/>
                        </a:lnSpc>
                        <a:spcAft>
                          <a:spcPts val="0"/>
                        </a:spcAft>
                      </a:pPr>
                      <a:r>
                        <a:rPr lang="en-US" sz="1200" kern="100">
                          <a:effectLst/>
                          <a:latin typeface="Times New Roman"/>
                          <a:ea typeface="宋体"/>
                        </a:rPr>
                        <a:t>StandardButton.Open</a:t>
                      </a:r>
                      <a:endParaRPr lang="zh-CN" sz="12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1400"/>
                        </a:lnSpc>
                        <a:spcAft>
                          <a:spcPts val="0"/>
                        </a:spcAft>
                      </a:pPr>
                      <a:r>
                        <a:rPr lang="zh-CN" sz="1200" kern="100">
                          <a:effectLst/>
                          <a:latin typeface="Times New Roman"/>
                          <a:ea typeface="宋体"/>
                        </a:rPr>
                        <a:t>【</a:t>
                      </a:r>
                      <a:r>
                        <a:rPr lang="en-US" sz="1200" kern="100">
                          <a:effectLst/>
                          <a:latin typeface="Times New Roman"/>
                          <a:ea typeface="宋体"/>
                        </a:rPr>
                        <a:t>Open</a:t>
                      </a:r>
                      <a:r>
                        <a:rPr lang="zh-CN" sz="1200" kern="100">
                          <a:effectLst/>
                          <a:latin typeface="Times New Roman"/>
                          <a:ea typeface="宋体"/>
                        </a:rPr>
                        <a:t>】（打开）</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ctr">
                        <a:lnSpc>
                          <a:spcPts val="1400"/>
                        </a:lnSpc>
                        <a:spcAft>
                          <a:spcPts val="0"/>
                        </a:spcAft>
                      </a:pPr>
                      <a:r>
                        <a:rPr lang="en-US" sz="1200" kern="100">
                          <a:effectLst/>
                          <a:latin typeface="Times New Roman"/>
                          <a:ea typeface="宋体"/>
                        </a:rPr>
                        <a:t>Accept</a:t>
                      </a:r>
                      <a:endParaRPr lang="zh-CN" sz="12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2894">
                <a:tc>
                  <a:txBody>
                    <a:bodyPr/>
                    <a:lstStyle/>
                    <a:p>
                      <a:pPr indent="228600" algn="ctr">
                        <a:lnSpc>
                          <a:spcPts val="1400"/>
                        </a:lnSpc>
                        <a:spcAft>
                          <a:spcPts val="0"/>
                        </a:spcAft>
                      </a:pPr>
                      <a:r>
                        <a:rPr lang="en-US" sz="1200" kern="100">
                          <a:effectLst/>
                          <a:latin typeface="Times New Roman"/>
                          <a:ea typeface="宋体"/>
                        </a:rPr>
                        <a:t>StandardButton.Save</a:t>
                      </a:r>
                      <a:endParaRPr lang="zh-CN" sz="12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1400"/>
                        </a:lnSpc>
                        <a:spcAft>
                          <a:spcPts val="0"/>
                        </a:spcAft>
                      </a:pPr>
                      <a:r>
                        <a:rPr lang="zh-CN" sz="1200" kern="100">
                          <a:effectLst/>
                          <a:latin typeface="Times New Roman"/>
                          <a:ea typeface="宋体"/>
                        </a:rPr>
                        <a:t>【</a:t>
                      </a:r>
                      <a:r>
                        <a:rPr lang="en-US" sz="1200" kern="100">
                          <a:effectLst/>
                          <a:latin typeface="Times New Roman"/>
                          <a:ea typeface="宋体"/>
                        </a:rPr>
                        <a:t>Save</a:t>
                      </a:r>
                      <a:r>
                        <a:rPr lang="zh-CN" sz="1200" kern="100">
                          <a:effectLst/>
                          <a:latin typeface="Times New Roman"/>
                          <a:ea typeface="宋体"/>
                        </a:rPr>
                        <a:t>】（保存）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ctr">
                        <a:lnSpc>
                          <a:spcPts val="1400"/>
                        </a:lnSpc>
                        <a:spcAft>
                          <a:spcPts val="0"/>
                        </a:spcAft>
                      </a:pPr>
                      <a:r>
                        <a:rPr lang="en-US" sz="1200" kern="100">
                          <a:effectLst/>
                          <a:latin typeface="Times New Roman"/>
                          <a:ea typeface="宋体"/>
                        </a:rPr>
                        <a:t>Accept</a:t>
                      </a:r>
                      <a:endParaRPr lang="zh-CN" sz="12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2894">
                <a:tc>
                  <a:txBody>
                    <a:bodyPr/>
                    <a:lstStyle/>
                    <a:p>
                      <a:pPr indent="228600" algn="ctr">
                        <a:lnSpc>
                          <a:spcPts val="1400"/>
                        </a:lnSpc>
                        <a:spcAft>
                          <a:spcPts val="0"/>
                        </a:spcAft>
                      </a:pPr>
                      <a:r>
                        <a:rPr lang="en-US" sz="1200" kern="100">
                          <a:effectLst/>
                          <a:latin typeface="Times New Roman"/>
                          <a:ea typeface="宋体"/>
                        </a:rPr>
                        <a:t>StandardButton.Cancel</a:t>
                      </a:r>
                      <a:endParaRPr lang="zh-CN" sz="12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1400"/>
                        </a:lnSpc>
                        <a:spcAft>
                          <a:spcPts val="0"/>
                        </a:spcAft>
                      </a:pPr>
                      <a:r>
                        <a:rPr lang="zh-CN" sz="1200" kern="100">
                          <a:effectLst/>
                          <a:latin typeface="Times New Roman"/>
                          <a:ea typeface="宋体"/>
                        </a:rPr>
                        <a:t>【</a:t>
                      </a:r>
                      <a:r>
                        <a:rPr lang="en-US" sz="1200" kern="100">
                          <a:effectLst/>
                          <a:latin typeface="Times New Roman"/>
                          <a:ea typeface="宋体"/>
                        </a:rPr>
                        <a:t>Cancel</a:t>
                      </a:r>
                      <a:r>
                        <a:rPr lang="zh-CN" sz="1200" kern="100">
                          <a:effectLst/>
                          <a:latin typeface="Times New Roman"/>
                          <a:ea typeface="宋体"/>
                        </a:rPr>
                        <a:t>】（取消）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ctr">
                        <a:lnSpc>
                          <a:spcPts val="1400"/>
                        </a:lnSpc>
                        <a:spcAft>
                          <a:spcPts val="0"/>
                        </a:spcAft>
                      </a:pPr>
                      <a:r>
                        <a:rPr lang="en-US" sz="1200" kern="100">
                          <a:effectLst/>
                          <a:latin typeface="Times New Roman"/>
                          <a:ea typeface="宋体"/>
                        </a:rPr>
                        <a:t>Reject</a:t>
                      </a:r>
                      <a:endParaRPr lang="zh-CN" sz="12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2894">
                <a:tc>
                  <a:txBody>
                    <a:bodyPr/>
                    <a:lstStyle/>
                    <a:p>
                      <a:pPr indent="228600" algn="ctr">
                        <a:lnSpc>
                          <a:spcPts val="1400"/>
                        </a:lnSpc>
                        <a:spcAft>
                          <a:spcPts val="0"/>
                        </a:spcAft>
                      </a:pPr>
                      <a:r>
                        <a:rPr lang="en-US" sz="1200" kern="100">
                          <a:effectLst/>
                          <a:latin typeface="Times New Roman"/>
                          <a:ea typeface="宋体"/>
                        </a:rPr>
                        <a:t>StandardButton.Close</a:t>
                      </a:r>
                      <a:endParaRPr lang="zh-CN" sz="12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1400"/>
                        </a:lnSpc>
                        <a:spcAft>
                          <a:spcPts val="0"/>
                        </a:spcAft>
                      </a:pPr>
                      <a:r>
                        <a:rPr lang="zh-CN" sz="1200" kern="100">
                          <a:effectLst/>
                          <a:latin typeface="Times New Roman"/>
                          <a:ea typeface="宋体"/>
                        </a:rPr>
                        <a:t>【</a:t>
                      </a:r>
                      <a:r>
                        <a:rPr lang="en-US" sz="1200" kern="100">
                          <a:effectLst/>
                          <a:latin typeface="Times New Roman"/>
                          <a:ea typeface="宋体"/>
                        </a:rPr>
                        <a:t>Close</a:t>
                      </a:r>
                      <a:r>
                        <a:rPr lang="zh-CN" sz="1200" kern="100">
                          <a:effectLst/>
                          <a:latin typeface="Times New Roman"/>
                          <a:ea typeface="宋体"/>
                        </a:rPr>
                        <a:t>】（关闭）</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ctr">
                        <a:lnSpc>
                          <a:spcPts val="1400"/>
                        </a:lnSpc>
                        <a:spcAft>
                          <a:spcPts val="0"/>
                        </a:spcAft>
                      </a:pPr>
                      <a:r>
                        <a:rPr lang="en-US" sz="1200" kern="100">
                          <a:effectLst/>
                          <a:latin typeface="Times New Roman"/>
                          <a:ea typeface="宋体"/>
                        </a:rPr>
                        <a:t>Reject</a:t>
                      </a:r>
                      <a:endParaRPr lang="zh-CN" sz="12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2894">
                <a:tc>
                  <a:txBody>
                    <a:bodyPr/>
                    <a:lstStyle/>
                    <a:p>
                      <a:pPr indent="228600" algn="ctr">
                        <a:lnSpc>
                          <a:spcPts val="1400"/>
                        </a:lnSpc>
                        <a:spcAft>
                          <a:spcPts val="0"/>
                        </a:spcAft>
                      </a:pPr>
                      <a:r>
                        <a:rPr lang="en-US" sz="1200" kern="100">
                          <a:effectLst/>
                          <a:latin typeface="Times New Roman"/>
                          <a:ea typeface="宋体"/>
                        </a:rPr>
                        <a:t>StandardButton.Discard</a:t>
                      </a:r>
                      <a:endParaRPr lang="zh-CN" sz="12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1400"/>
                        </a:lnSpc>
                        <a:spcAft>
                          <a:spcPts val="0"/>
                        </a:spcAft>
                      </a:pPr>
                      <a:r>
                        <a:rPr lang="zh-CN" sz="1200" kern="100">
                          <a:effectLst/>
                          <a:latin typeface="Times New Roman"/>
                          <a:ea typeface="宋体"/>
                        </a:rPr>
                        <a:t>【</a:t>
                      </a:r>
                      <a:r>
                        <a:rPr lang="en-US" sz="1200" kern="100">
                          <a:effectLst/>
                          <a:latin typeface="Times New Roman"/>
                          <a:ea typeface="宋体"/>
                        </a:rPr>
                        <a:t>Discard</a:t>
                      </a:r>
                      <a:r>
                        <a:rPr lang="zh-CN" sz="1200" kern="100">
                          <a:effectLst/>
                          <a:latin typeface="Times New Roman"/>
                          <a:ea typeface="宋体"/>
                        </a:rPr>
                        <a:t>】或【</a:t>
                      </a:r>
                      <a:r>
                        <a:rPr lang="en-US" sz="1200" kern="100">
                          <a:effectLst/>
                          <a:latin typeface="Times New Roman"/>
                          <a:ea typeface="宋体"/>
                        </a:rPr>
                        <a:t>Don’t Save</a:t>
                      </a:r>
                      <a:r>
                        <a:rPr lang="zh-CN" sz="1200" kern="100">
                          <a:effectLst/>
                          <a:latin typeface="Times New Roman"/>
                          <a:ea typeface="宋体"/>
                        </a:rPr>
                        <a:t>】（抛弃或不保存，平台相关）</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ctr">
                        <a:lnSpc>
                          <a:spcPts val="1400"/>
                        </a:lnSpc>
                        <a:spcAft>
                          <a:spcPts val="0"/>
                        </a:spcAft>
                      </a:pPr>
                      <a:r>
                        <a:rPr lang="en-US" sz="1200" kern="100">
                          <a:effectLst/>
                          <a:latin typeface="Times New Roman"/>
                          <a:ea typeface="宋体"/>
                        </a:rPr>
                        <a:t>Destructive</a:t>
                      </a:r>
                      <a:endParaRPr lang="zh-CN" sz="12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2894">
                <a:tc>
                  <a:txBody>
                    <a:bodyPr/>
                    <a:lstStyle/>
                    <a:p>
                      <a:pPr indent="228600" algn="ctr">
                        <a:lnSpc>
                          <a:spcPts val="1400"/>
                        </a:lnSpc>
                        <a:spcAft>
                          <a:spcPts val="0"/>
                        </a:spcAft>
                      </a:pPr>
                      <a:r>
                        <a:rPr lang="en-US" sz="1200" kern="100">
                          <a:effectLst/>
                          <a:latin typeface="Times New Roman"/>
                          <a:ea typeface="宋体"/>
                        </a:rPr>
                        <a:t>StandardButton.Apply</a:t>
                      </a:r>
                      <a:endParaRPr lang="zh-CN" sz="12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1400"/>
                        </a:lnSpc>
                        <a:spcAft>
                          <a:spcPts val="0"/>
                        </a:spcAft>
                      </a:pPr>
                      <a:r>
                        <a:rPr lang="zh-CN" sz="1200" kern="100">
                          <a:effectLst/>
                          <a:latin typeface="Times New Roman"/>
                          <a:ea typeface="宋体"/>
                        </a:rPr>
                        <a:t>【</a:t>
                      </a:r>
                      <a:r>
                        <a:rPr lang="en-US" sz="1200" kern="100">
                          <a:effectLst/>
                          <a:latin typeface="Times New Roman"/>
                          <a:ea typeface="宋体"/>
                        </a:rPr>
                        <a:t>Apply</a:t>
                      </a:r>
                      <a:r>
                        <a:rPr lang="zh-CN" sz="1200" kern="100">
                          <a:effectLst/>
                          <a:latin typeface="Times New Roman"/>
                          <a:ea typeface="宋体"/>
                        </a:rPr>
                        <a:t>】（应用）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ctr">
                        <a:lnSpc>
                          <a:spcPts val="1400"/>
                        </a:lnSpc>
                        <a:spcAft>
                          <a:spcPts val="0"/>
                        </a:spcAft>
                      </a:pPr>
                      <a:r>
                        <a:rPr lang="en-US" sz="1200" kern="100">
                          <a:effectLst/>
                          <a:latin typeface="Times New Roman"/>
                          <a:ea typeface="宋体"/>
                        </a:rPr>
                        <a:t>Apply</a:t>
                      </a:r>
                      <a:endParaRPr lang="zh-CN" sz="12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2894">
                <a:tc>
                  <a:txBody>
                    <a:bodyPr/>
                    <a:lstStyle/>
                    <a:p>
                      <a:pPr indent="228600" algn="ctr">
                        <a:lnSpc>
                          <a:spcPts val="1400"/>
                        </a:lnSpc>
                        <a:spcAft>
                          <a:spcPts val="0"/>
                        </a:spcAft>
                      </a:pPr>
                      <a:r>
                        <a:rPr lang="en-US" sz="1200" kern="100">
                          <a:effectLst/>
                          <a:latin typeface="Times New Roman"/>
                          <a:ea typeface="宋体"/>
                        </a:rPr>
                        <a:t>StandardButton.Reset</a:t>
                      </a:r>
                      <a:endParaRPr lang="zh-CN" sz="12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1400"/>
                        </a:lnSpc>
                        <a:spcAft>
                          <a:spcPts val="0"/>
                        </a:spcAft>
                      </a:pPr>
                      <a:r>
                        <a:rPr lang="zh-CN" sz="1200" kern="100">
                          <a:effectLst/>
                          <a:latin typeface="Times New Roman"/>
                          <a:ea typeface="宋体"/>
                        </a:rPr>
                        <a:t>【</a:t>
                      </a:r>
                      <a:r>
                        <a:rPr lang="en-US" sz="1200" kern="100">
                          <a:effectLst/>
                          <a:latin typeface="Times New Roman"/>
                          <a:ea typeface="宋体"/>
                        </a:rPr>
                        <a:t>Reset</a:t>
                      </a:r>
                      <a:r>
                        <a:rPr lang="zh-CN" sz="1200" kern="100">
                          <a:effectLst/>
                          <a:latin typeface="Times New Roman"/>
                          <a:ea typeface="宋体"/>
                        </a:rPr>
                        <a:t>】（重置）</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ctr">
                        <a:lnSpc>
                          <a:spcPts val="1400"/>
                        </a:lnSpc>
                        <a:spcAft>
                          <a:spcPts val="0"/>
                        </a:spcAft>
                      </a:pPr>
                      <a:r>
                        <a:rPr lang="en-US" sz="1200" kern="100">
                          <a:effectLst/>
                          <a:latin typeface="Times New Roman"/>
                          <a:ea typeface="宋体"/>
                        </a:rPr>
                        <a:t>Reset</a:t>
                      </a:r>
                      <a:endParaRPr lang="zh-CN" sz="12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2894">
                <a:tc>
                  <a:txBody>
                    <a:bodyPr/>
                    <a:lstStyle/>
                    <a:p>
                      <a:pPr indent="228600" algn="ctr">
                        <a:lnSpc>
                          <a:spcPts val="1400"/>
                        </a:lnSpc>
                        <a:spcAft>
                          <a:spcPts val="0"/>
                        </a:spcAft>
                      </a:pPr>
                      <a:r>
                        <a:rPr lang="en-US" sz="1200" kern="100">
                          <a:effectLst/>
                          <a:latin typeface="Times New Roman"/>
                          <a:ea typeface="宋体"/>
                        </a:rPr>
                        <a:t>StandardButton.RestoreDefaults</a:t>
                      </a:r>
                      <a:endParaRPr lang="zh-CN" sz="12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1400"/>
                        </a:lnSpc>
                        <a:spcAft>
                          <a:spcPts val="0"/>
                        </a:spcAft>
                      </a:pPr>
                      <a:r>
                        <a:rPr lang="zh-CN" sz="1200" kern="100">
                          <a:effectLst/>
                          <a:latin typeface="Times New Roman"/>
                          <a:ea typeface="宋体"/>
                        </a:rPr>
                        <a:t>【</a:t>
                      </a:r>
                      <a:r>
                        <a:rPr lang="en-US" sz="1200" kern="100">
                          <a:effectLst/>
                          <a:latin typeface="Times New Roman"/>
                          <a:ea typeface="宋体"/>
                        </a:rPr>
                        <a:t>Restore Defaults</a:t>
                      </a:r>
                      <a:r>
                        <a:rPr lang="zh-CN" sz="1200" kern="100">
                          <a:effectLst/>
                          <a:latin typeface="Times New Roman"/>
                          <a:ea typeface="宋体"/>
                        </a:rPr>
                        <a:t>】（恢复出厂设置）</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ctr">
                        <a:lnSpc>
                          <a:spcPts val="1400"/>
                        </a:lnSpc>
                        <a:spcAft>
                          <a:spcPts val="0"/>
                        </a:spcAft>
                      </a:pPr>
                      <a:r>
                        <a:rPr lang="en-US" sz="1200" kern="100">
                          <a:effectLst/>
                          <a:latin typeface="Times New Roman"/>
                          <a:ea typeface="宋体"/>
                        </a:rPr>
                        <a:t>Reset</a:t>
                      </a:r>
                      <a:endParaRPr lang="zh-CN" sz="12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2894">
                <a:tc>
                  <a:txBody>
                    <a:bodyPr/>
                    <a:lstStyle/>
                    <a:p>
                      <a:pPr indent="228600" algn="ctr">
                        <a:lnSpc>
                          <a:spcPts val="1400"/>
                        </a:lnSpc>
                        <a:spcAft>
                          <a:spcPts val="0"/>
                        </a:spcAft>
                      </a:pPr>
                      <a:r>
                        <a:rPr lang="en-US" sz="1200" kern="100">
                          <a:effectLst/>
                          <a:latin typeface="Times New Roman"/>
                          <a:ea typeface="宋体"/>
                        </a:rPr>
                        <a:t>StandardButton.Help</a:t>
                      </a:r>
                      <a:endParaRPr lang="zh-CN" sz="12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1400"/>
                        </a:lnSpc>
                        <a:spcAft>
                          <a:spcPts val="0"/>
                        </a:spcAft>
                      </a:pPr>
                      <a:r>
                        <a:rPr lang="zh-CN" sz="1200" kern="100">
                          <a:effectLst/>
                          <a:latin typeface="Times New Roman"/>
                          <a:ea typeface="宋体"/>
                        </a:rPr>
                        <a:t>【</a:t>
                      </a:r>
                      <a:r>
                        <a:rPr lang="en-US" sz="1200" kern="100">
                          <a:effectLst/>
                          <a:latin typeface="Times New Roman"/>
                          <a:ea typeface="宋体"/>
                        </a:rPr>
                        <a:t>Help</a:t>
                      </a:r>
                      <a:r>
                        <a:rPr lang="zh-CN" sz="1200" kern="100">
                          <a:effectLst/>
                          <a:latin typeface="Times New Roman"/>
                          <a:ea typeface="宋体"/>
                        </a:rPr>
                        <a:t>】（帮助）</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ctr">
                        <a:lnSpc>
                          <a:spcPts val="1400"/>
                        </a:lnSpc>
                        <a:spcAft>
                          <a:spcPts val="0"/>
                        </a:spcAft>
                      </a:pPr>
                      <a:r>
                        <a:rPr lang="en-US" sz="1200" kern="100">
                          <a:effectLst/>
                          <a:latin typeface="Times New Roman"/>
                          <a:ea typeface="宋体"/>
                        </a:rPr>
                        <a:t>Help</a:t>
                      </a:r>
                      <a:endParaRPr lang="zh-CN" sz="12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2894">
                <a:tc>
                  <a:txBody>
                    <a:bodyPr/>
                    <a:lstStyle/>
                    <a:p>
                      <a:pPr indent="228600" algn="ctr">
                        <a:lnSpc>
                          <a:spcPts val="1400"/>
                        </a:lnSpc>
                        <a:spcAft>
                          <a:spcPts val="0"/>
                        </a:spcAft>
                      </a:pPr>
                      <a:r>
                        <a:rPr lang="en-US" sz="1200" kern="100">
                          <a:effectLst/>
                          <a:latin typeface="Times New Roman"/>
                          <a:ea typeface="宋体"/>
                        </a:rPr>
                        <a:t>StandardButton.SaveAll</a:t>
                      </a:r>
                      <a:endParaRPr lang="zh-CN" sz="12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1400"/>
                        </a:lnSpc>
                        <a:spcAft>
                          <a:spcPts val="0"/>
                        </a:spcAft>
                      </a:pPr>
                      <a:r>
                        <a:rPr lang="zh-CN" sz="1200" kern="100">
                          <a:effectLst/>
                          <a:latin typeface="Times New Roman"/>
                          <a:ea typeface="宋体"/>
                        </a:rPr>
                        <a:t>【</a:t>
                      </a:r>
                      <a:r>
                        <a:rPr lang="en-US" sz="1200" kern="100">
                          <a:effectLst/>
                          <a:latin typeface="Times New Roman"/>
                          <a:ea typeface="宋体"/>
                        </a:rPr>
                        <a:t>Save All</a:t>
                      </a:r>
                      <a:r>
                        <a:rPr lang="zh-CN" sz="1200" kern="100">
                          <a:effectLst/>
                          <a:latin typeface="Times New Roman"/>
                          <a:ea typeface="宋体"/>
                        </a:rPr>
                        <a:t>】（保存所有）</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ctr">
                        <a:lnSpc>
                          <a:spcPts val="1400"/>
                        </a:lnSpc>
                        <a:spcAft>
                          <a:spcPts val="0"/>
                        </a:spcAft>
                      </a:pPr>
                      <a:r>
                        <a:rPr lang="en-US" sz="1200" kern="100">
                          <a:effectLst/>
                          <a:latin typeface="Times New Roman"/>
                          <a:ea typeface="宋体"/>
                        </a:rPr>
                        <a:t>Accept</a:t>
                      </a:r>
                      <a:endParaRPr lang="zh-CN" sz="12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2894">
                <a:tc>
                  <a:txBody>
                    <a:bodyPr/>
                    <a:lstStyle/>
                    <a:p>
                      <a:pPr indent="228600" algn="ctr">
                        <a:lnSpc>
                          <a:spcPts val="1400"/>
                        </a:lnSpc>
                        <a:spcAft>
                          <a:spcPts val="0"/>
                        </a:spcAft>
                      </a:pPr>
                      <a:r>
                        <a:rPr lang="en-US" sz="1200" kern="100">
                          <a:effectLst/>
                          <a:latin typeface="Times New Roman"/>
                          <a:ea typeface="宋体"/>
                        </a:rPr>
                        <a:t>StandardButton.Yes</a:t>
                      </a:r>
                      <a:endParaRPr lang="zh-CN" sz="12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1400"/>
                        </a:lnSpc>
                        <a:spcAft>
                          <a:spcPts val="0"/>
                        </a:spcAft>
                      </a:pPr>
                      <a:r>
                        <a:rPr lang="zh-CN" sz="1200" kern="100">
                          <a:effectLst/>
                          <a:latin typeface="Times New Roman"/>
                          <a:ea typeface="宋体"/>
                        </a:rPr>
                        <a:t>【</a:t>
                      </a:r>
                      <a:r>
                        <a:rPr lang="en-US" sz="1200" kern="100">
                          <a:effectLst/>
                          <a:latin typeface="Times New Roman"/>
                          <a:ea typeface="宋体"/>
                        </a:rPr>
                        <a:t>Yes</a:t>
                      </a:r>
                      <a:r>
                        <a:rPr lang="zh-CN" sz="1200" kern="100">
                          <a:effectLst/>
                          <a:latin typeface="Times New Roman"/>
                          <a:ea typeface="宋体"/>
                        </a:rPr>
                        <a:t>】（是）</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ctr">
                        <a:lnSpc>
                          <a:spcPts val="1400"/>
                        </a:lnSpc>
                        <a:spcAft>
                          <a:spcPts val="0"/>
                        </a:spcAft>
                      </a:pPr>
                      <a:r>
                        <a:rPr lang="en-US" sz="1200" kern="100">
                          <a:effectLst/>
                          <a:latin typeface="Times New Roman"/>
                          <a:ea typeface="宋体"/>
                        </a:rPr>
                        <a:t>Yes</a:t>
                      </a:r>
                      <a:endParaRPr lang="zh-CN" sz="12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2894">
                <a:tc>
                  <a:txBody>
                    <a:bodyPr/>
                    <a:lstStyle/>
                    <a:p>
                      <a:pPr indent="228600" algn="ctr">
                        <a:lnSpc>
                          <a:spcPts val="1400"/>
                        </a:lnSpc>
                        <a:spcAft>
                          <a:spcPts val="0"/>
                        </a:spcAft>
                      </a:pPr>
                      <a:r>
                        <a:rPr lang="en-US" sz="1200" kern="100">
                          <a:effectLst/>
                          <a:latin typeface="Times New Roman"/>
                          <a:ea typeface="宋体"/>
                        </a:rPr>
                        <a:t>StandardButton.YesToAll</a:t>
                      </a:r>
                      <a:endParaRPr lang="zh-CN" sz="12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1400"/>
                        </a:lnSpc>
                        <a:spcAft>
                          <a:spcPts val="0"/>
                        </a:spcAft>
                      </a:pPr>
                      <a:r>
                        <a:rPr lang="zh-CN" sz="1200" kern="100">
                          <a:effectLst/>
                          <a:latin typeface="Times New Roman"/>
                          <a:ea typeface="宋体"/>
                        </a:rPr>
                        <a:t>【</a:t>
                      </a:r>
                      <a:r>
                        <a:rPr lang="en-US" sz="1200" kern="100">
                          <a:effectLst/>
                          <a:latin typeface="Times New Roman"/>
                          <a:ea typeface="宋体"/>
                        </a:rPr>
                        <a:t>Yes to All</a:t>
                      </a:r>
                      <a:r>
                        <a:rPr lang="zh-CN" sz="1200" kern="100">
                          <a:effectLst/>
                          <a:latin typeface="Times New Roman"/>
                          <a:ea typeface="宋体"/>
                        </a:rPr>
                        <a:t>】（全部选是）</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ctr">
                        <a:lnSpc>
                          <a:spcPts val="1400"/>
                        </a:lnSpc>
                        <a:spcAft>
                          <a:spcPts val="0"/>
                        </a:spcAft>
                      </a:pPr>
                      <a:r>
                        <a:rPr lang="en-US" sz="1200" kern="100">
                          <a:effectLst/>
                          <a:latin typeface="Times New Roman"/>
                          <a:ea typeface="宋体"/>
                        </a:rPr>
                        <a:t>Yes</a:t>
                      </a:r>
                      <a:endParaRPr lang="zh-CN" sz="12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1993">
                <a:tc>
                  <a:txBody>
                    <a:bodyPr/>
                    <a:lstStyle/>
                    <a:p>
                      <a:pPr indent="228600" algn="ctr">
                        <a:lnSpc>
                          <a:spcPts val="1400"/>
                        </a:lnSpc>
                        <a:spcAft>
                          <a:spcPts val="0"/>
                        </a:spcAft>
                      </a:pPr>
                      <a:r>
                        <a:rPr lang="en-US" sz="1200" kern="100">
                          <a:effectLst/>
                          <a:latin typeface="Times New Roman"/>
                          <a:ea typeface="宋体"/>
                        </a:rPr>
                        <a:t>StandardButton.No</a:t>
                      </a:r>
                      <a:endParaRPr lang="zh-CN" sz="12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1400"/>
                        </a:lnSpc>
                        <a:spcAft>
                          <a:spcPts val="0"/>
                        </a:spcAft>
                      </a:pPr>
                      <a:r>
                        <a:rPr lang="zh-CN" sz="1200" kern="100">
                          <a:effectLst/>
                          <a:latin typeface="Times New Roman"/>
                          <a:ea typeface="宋体"/>
                        </a:rPr>
                        <a:t>【</a:t>
                      </a:r>
                      <a:r>
                        <a:rPr lang="en-US" sz="1200" kern="100">
                          <a:effectLst/>
                          <a:latin typeface="Times New Roman"/>
                          <a:ea typeface="宋体"/>
                        </a:rPr>
                        <a:t>No</a:t>
                      </a:r>
                      <a:r>
                        <a:rPr lang="zh-CN" sz="1200" kern="100">
                          <a:effectLst/>
                          <a:latin typeface="Times New Roman"/>
                          <a:ea typeface="宋体"/>
                        </a:rPr>
                        <a:t>】（否）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ctr">
                        <a:lnSpc>
                          <a:spcPts val="1400"/>
                        </a:lnSpc>
                        <a:spcAft>
                          <a:spcPts val="0"/>
                        </a:spcAft>
                      </a:pPr>
                      <a:r>
                        <a:rPr lang="en-US" sz="1200" kern="100">
                          <a:effectLst/>
                          <a:latin typeface="Times New Roman"/>
                          <a:ea typeface="宋体"/>
                        </a:rPr>
                        <a:t>No</a:t>
                      </a:r>
                      <a:endParaRPr lang="zh-CN" sz="12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1993">
                <a:tc>
                  <a:txBody>
                    <a:bodyPr/>
                    <a:lstStyle/>
                    <a:p>
                      <a:pPr indent="228600" algn="ctr">
                        <a:lnSpc>
                          <a:spcPts val="1400"/>
                        </a:lnSpc>
                        <a:spcAft>
                          <a:spcPts val="0"/>
                        </a:spcAft>
                      </a:pPr>
                      <a:r>
                        <a:rPr lang="en-US" sz="1200" kern="100">
                          <a:effectLst/>
                          <a:latin typeface="Times New Roman"/>
                          <a:ea typeface="宋体"/>
                        </a:rPr>
                        <a:t>StandardButton.NoToAll</a:t>
                      </a:r>
                      <a:endParaRPr lang="zh-CN" sz="12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1400"/>
                        </a:lnSpc>
                        <a:spcAft>
                          <a:spcPts val="0"/>
                        </a:spcAft>
                      </a:pPr>
                      <a:r>
                        <a:rPr lang="zh-CN" sz="1200" kern="100">
                          <a:effectLst/>
                          <a:latin typeface="Times New Roman"/>
                          <a:ea typeface="宋体"/>
                        </a:rPr>
                        <a:t>【</a:t>
                      </a:r>
                      <a:r>
                        <a:rPr lang="en-US" sz="1200" kern="100">
                          <a:effectLst/>
                          <a:latin typeface="Times New Roman"/>
                          <a:ea typeface="宋体"/>
                        </a:rPr>
                        <a:t>No to All</a:t>
                      </a:r>
                      <a:r>
                        <a:rPr lang="zh-CN" sz="1200" kern="100">
                          <a:effectLst/>
                          <a:latin typeface="Times New Roman"/>
                          <a:ea typeface="宋体"/>
                        </a:rPr>
                        <a:t>】（全部选否）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ctr">
                        <a:lnSpc>
                          <a:spcPts val="1400"/>
                        </a:lnSpc>
                        <a:spcAft>
                          <a:spcPts val="0"/>
                        </a:spcAft>
                      </a:pPr>
                      <a:r>
                        <a:rPr lang="en-US" sz="1200" kern="100">
                          <a:effectLst/>
                          <a:latin typeface="Times New Roman"/>
                          <a:ea typeface="宋体"/>
                        </a:rPr>
                        <a:t>No</a:t>
                      </a:r>
                      <a:endParaRPr lang="zh-CN" sz="12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1993">
                <a:tc>
                  <a:txBody>
                    <a:bodyPr/>
                    <a:lstStyle/>
                    <a:p>
                      <a:pPr indent="228600" algn="ctr">
                        <a:lnSpc>
                          <a:spcPts val="1400"/>
                        </a:lnSpc>
                        <a:spcAft>
                          <a:spcPts val="0"/>
                        </a:spcAft>
                      </a:pPr>
                      <a:r>
                        <a:rPr lang="en-US" sz="1200" kern="100">
                          <a:effectLst/>
                          <a:latin typeface="Times New Roman"/>
                          <a:ea typeface="宋体"/>
                        </a:rPr>
                        <a:t>StandardButton.Abort</a:t>
                      </a:r>
                      <a:endParaRPr lang="zh-CN" sz="12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1400"/>
                        </a:lnSpc>
                        <a:spcAft>
                          <a:spcPts val="0"/>
                        </a:spcAft>
                      </a:pPr>
                      <a:r>
                        <a:rPr lang="zh-CN" sz="1200" kern="100">
                          <a:effectLst/>
                          <a:latin typeface="Times New Roman"/>
                          <a:ea typeface="宋体"/>
                        </a:rPr>
                        <a:t>【</a:t>
                      </a:r>
                      <a:r>
                        <a:rPr lang="en-US" sz="1200" kern="100">
                          <a:effectLst/>
                          <a:latin typeface="Times New Roman"/>
                          <a:ea typeface="宋体"/>
                        </a:rPr>
                        <a:t>Abort</a:t>
                      </a:r>
                      <a:r>
                        <a:rPr lang="zh-CN" sz="1200" kern="100">
                          <a:effectLst/>
                          <a:latin typeface="Times New Roman"/>
                          <a:ea typeface="宋体"/>
                        </a:rPr>
                        <a:t>】（中止）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ctr">
                        <a:lnSpc>
                          <a:spcPts val="1400"/>
                        </a:lnSpc>
                        <a:spcAft>
                          <a:spcPts val="0"/>
                        </a:spcAft>
                      </a:pPr>
                      <a:r>
                        <a:rPr lang="en-US" sz="1200" kern="100">
                          <a:effectLst/>
                          <a:latin typeface="Times New Roman"/>
                          <a:ea typeface="宋体"/>
                        </a:rPr>
                        <a:t>Reject</a:t>
                      </a:r>
                      <a:endParaRPr lang="zh-CN" sz="12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1993">
                <a:tc>
                  <a:txBody>
                    <a:bodyPr/>
                    <a:lstStyle/>
                    <a:p>
                      <a:pPr indent="228600" algn="ctr">
                        <a:lnSpc>
                          <a:spcPts val="1400"/>
                        </a:lnSpc>
                        <a:spcAft>
                          <a:spcPts val="0"/>
                        </a:spcAft>
                      </a:pPr>
                      <a:r>
                        <a:rPr lang="en-US" sz="1200" kern="100">
                          <a:effectLst/>
                          <a:latin typeface="Times New Roman"/>
                          <a:ea typeface="宋体"/>
                        </a:rPr>
                        <a:t>StandardButton.Retry</a:t>
                      </a:r>
                      <a:endParaRPr lang="zh-CN" sz="12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1400"/>
                        </a:lnSpc>
                        <a:spcAft>
                          <a:spcPts val="0"/>
                        </a:spcAft>
                      </a:pPr>
                      <a:r>
                        <a:rPr lang="zh-CN" sz="1200" kern="100">
                          <a:effectLst/>
                          <a:latin typeface="Times New Roman"/>
                          <a:ea typeface="宋体"/>
                        </a:rPr>
                        <a:t>【</a:t>
                      </a:r>
                      <a:r>
                        <a:rPr lang="en-US" sz="1200" kern="100">
                          <a:effectLst/>
                          <a:latin typeface="Times New Roman"/>
                          <a:ea typeface="宋体"/>
                        </a:rPr>
                        <a:t>Retry</a:t>
                      </a:r>
                      <a:r>
                        <a:rPr lang="zh-CN" sz="1200" kern="100">
                          <a:effectLst/>
                          <a:latin typeface="Times New Roman"/>
                          <a:ea typeface="宋体"/>
                        </a:rPr>
                        <a:t>】（重试）</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ctr">
                        <a:lnSpc>
                          <a:spcPts val="1400"/>
                        </a:lnSpc>
                        <a:spcAft>
                          <a:spcPts val="0"/>
                        </a:spcAft>
                      </a:pPr>
                      <a:r>
                        <a:rPr lang="en-US" sz="1200" kern="100">
                          <a:effectLst/>
                          <a:latin typeface="Times New Roman"/>
                          <a:ea typeface="宋体"/>
                        </a:rPr>
                        <a:t>Accept</a:t>
                      </a:r>
                      <a:endParaRPr lang="zh-CN" sz="12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1993">
                <a:tc>
                  <a:txBody>
                    <a:bodyPr/>
                    <a:lstStyle/>
                    <a:p>
                      <a:pPr indent="228600" algn="ctr">
                        <a:lnSpc>
                          <a:spcPts val="1400"/>
                        </a:lnSpc>
                        <a:spcAft>
                          <a:spcPts val="0"/>
                        </a:spcAft>
                      </a:pPr>
                      <a:r>
                        <a:rPr lang="en-US" sz="1200" kern="100">
                          <a:effectLst/>
                          <a:latin typeface="Times New Roman"/>
                          <a:ea typeface="宋体"/>
                        </a:rPr>
                        <a:t>StandardButton.Ignore</a:t>
                      </a:r>
                      <a:endParaRPr lang="zh-CN" sz="12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1400"/>
                        </a:lnSpc>
                        <a:spcAft>
                          <a:spcPts val="0"/>
                        </a:spcAft>
                      </a:pPr>
                      <a:r>
                        <a:rPr lang="zh-CN" sz="1200" kern="100">
                          <a:effectLst/>
                          <a:latin typeface="Times New Roman"/>
                          <a:ea typeface="宋体"/>
                        </a:rPr>
                        <a:t>【</a:t>
                      </a:r>
                      <a:r>
                        <a:rPr lang="en-US" sz="1200" kern="100">
                          <a:effectLst/>
                          <a:latin typeface="Times New Roman"/>
                          <a:ea typeface="宋体"/>
                        </a:rPr>
                        <a:t>Ignore</a:t>
                      </a:r>
                      <a:r>
                        <a:rPr lang="zh-CN" sz="1200" kern="100">
                          <a:effectLst/>
                          <a:latin typeface="Times New Roman"/>
                          <a:ea typeface="宋体"/>
                        </a:rPr>
                        <a:t>】（忽略）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ctr">
                        <a:lnSpc>
                          <a:spcPts val="1400"/>
                        </a:lnSpc>
                        <a:spcAft>
                          <a:spcPts val="0"/>
                        </a:spcAft>
                      </a:pPr>
                      <a:r>
                        <a:rPr lang="en-US" sz="1200" kern="100" dirty="0">
                          <a:effectLst/>
                          <a:latin typeface="Times New Roman"/>
                          <a:ea typeface="宋体"/>
                        </a:rPr>
                        <a:t>Accept</a:t>
                      </a:r>
                      <a:endParaRPr lang="zh-CN" sz="1200" kern="10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70720330"/>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611560" y="4221088"/>
            <a:ext cx="7992888" cy="432048"/>
          </a:xfrm>
          <a:prstGeom prst="rect">
            <a:avLst/>
          </a:prstGeom>
          <a:solidFill>
            <a:schemeClr val="bg1">
              <a:lumMod val="8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Pct val="100000"/>
              <a:buFont typeface="Arial" charset="0"/>
              <a:buNone/>
              <a:tabLst/>
            </a:pPr>
            <a:endParaRPr kumimoji="0" lang="zh-CN" altLang="en-US" sz="2400" b="0" i="0" u="none" strike="noStrike" cap="none" normalizeH="0" baseline="0" smtClean="0">
              <a:ln>
                <a:noFill/>
              </a:ln>
              <a:solidFill>
                <a:schemeClr val="tx1"/>
              </a:solidFill>
              <a:effectLst/>
              <a:latin typeface="Arial" charset="0"/>
              <a:ea typeface="標楷體" pitchFamily="65" charset="-120"/>
            </a:endParaRPr>
          </a:p>
        </p:txBody>
      </p:sp>
      <p:sp>
        <p:nvSpPr>
          <p:cNvPr id="2" name="标题 1"/>
          <p:cNvSpPr>
            <a:spLocks noGrp="1"/>
          </p:cNvSpPr>
          <p:nvPr>
            <p:ph type="title"/>
          </p:nvPr>
        </p:nvSpPr>
        <p:spPr/>
        <p:txBody>
          <a:bodyPr/>
          <a:lstStyle/>
          <a:p>
            <a:r>
              <a:rPr lang="en-US" altLang="zh-CN" dirty="0"/>
              <a:t>21.3  </a:t>
            </a:r>
            <a:r>
              <a:rPr lang="en-US" altLang="zh-CN" dirty="0" err="1"/>
              <a:t>Qt</a:t>
            </a:r>
            <a:r>
              <a:rPr lang="en-US" altLang="zh-CN" dirty="0"/>
              <a:t> Quick</a:t>
            </a:r>
            <a:r>
              <a:rPr lang="zh-CN" altLang="zh-CN" dirty="0"/>
              <a:t>对话框</a:t>
            </a:r>
            <a:endParaRPr lang="zh-CN" altLang="en-US" dirty="0"/>
          </a:p>
        </p:txBody>
      </p:sp>
      <p:sp>
        <p:nvSpPr>
          <p:cNvPr id="3" name="TextBox 2"/>
          <p:cNvSpPr txBox="1"/>
          <p:nvPr/>
        </p:nvSpPr>
        <p:spPr>
          <a:xfrm>
            <a:off x="323528" y="1268760"/>
            <a:ext cx="8496944" cy="4196020"/>
          </a:xfrm>
          <a:prstGeom prst="rect">
            <a:avLst/>
          </a:prstGeom>
          <a:noFill/>
        </p:spPr>
        <p:txBody>
          <a:bodyPr wrap="square" rtlCol="0">
            <a:spAutoFit/>
          </a:bodyPr>
          <a:lstStyle/>
          <a:p>
            <a:pPr indent="446088">
              <a:lnSpc>
                <a:spcPct val="150000"/>
              </a:lnSpc>
            </a:pPr>
            <a:r>
              <a:rPr lang="en-US" altLang="zh-CN" b="1" dirty="0"/>
              <a:t>(c) </a:t>
            </a:r>
            <a:r>
              <a:rPr lang="en-US" altLang="zh-CN" b="1" dirty="0" err="1"/>
              <a:t>onAccepted</a:t>
            </a:r>
            <a:r>
              <a:rPr lang="en-US" altLang="zh-CN" b="1" dirty="0"/>
              <a:t>: …</a:t>
            </a:r>
            <a:r>
              <a:rPr lang="zh-CN" altLang="zh-CN" dirty="0"/>
              <a:t>：</a:t>
            </a:r>
            <a:r>
              <a:rPr lang="en-US" altLang="zh-CN" dirty="0" err="1"/>
              <a:t>onAccepted</a:t>
            </a:r>
            <a:r>
              <a:rPr lang="zh-CN" altLang="zh-CN" dirty="0"/>
              <a:t>定义了对话框在接收到</a:t>
            </a:r>
            <a:r>
              <a:rPr lang="en-US" altLang="zh-CN" dirty="0"/>
              <a:t>accepted()</a:t>
            </a:r>
            <a:r>
              <a:rPr lang="zh-CN" altLang="zh-CN" dirty="0"/>
              <a:t>信号时要执行的代码，</a:t>
            </a:r>
            <a:r>
              <a:rPr lang="en-US" altLang="zh-CN" dirty="0"/>
              <a:t>accepted()</a:t>
            </a:r>
            <a:r>
              <a:rPr lang="zh-CN" altLang="zh-CN" dirty="0"/>
              <a:t>信号是当用户按下具有</a:t>
            </a:r>
            <a:r>
              <a:rPr lang="en-US" altLang="zh-CN" dirty="0"/>
              <a:t>Accept</a:t>
            </a:r>
            <a:r>
              <a:rPr lang="zh-CN" altLang="zh-CN" dirty="0"/>
              <a:t>角色的标准按钮（如【</a:t>
            </a:r>
            <a:r>
              <a:rPr lang="en-US" altLang="zh-CN" dirty="0"/>
              <a:t>OK</a:t>
            </a:r>
            <a:r>
              <a:rPr lang="zh-CN" altLang="zh-CN" dirty="0"/>
              <a:t>】、【</a:t>
            </a:r>
            <a:r>
              <a:rPr lang="en-US" altLang="zh-CN" dirty="0"/>
              <a:t>Open</a:t>
            </a:r>
            <a:r>
              <a:rPr lang="zh-CN" altLang="zh-CN" dirty="0"/>
              <a:t>】、【</a:t>
            </a:r>
            <a:r>
              <a:rPr lang="en-US" altLang="zh-CN" dirty="0"/>
              <a:t>Save</a:t>
            </a:r>
            <a:r>
              <a:rPr lang="zh-CN" altLang="zh-CN" dirty="0"/>
              <a:t>】、【</a:t>
            </a:r>
            <a:r>
              <a:rPr lang="en-US" altLang="zh-CN" dirty="0"/>
              <a:t>Save All</a:t>
            </a:r>
            <a:r>
              <a:rPr lang="zh-CN" altLang="zh-CN" dirty="0"/>
              <a:t>】、【</a:t>
            </a:r>
            <a:r>
              <a:rPr lang="en-US" altLang="zh-CN" dirty="0"/>
              <a:t>Retry</a:t>
            </a:r>
            <a:r>
              <a:rPr lang="zh-CN" altLang="zh-CN" dirty="0"/>
              <a:t>】或【</a:t>
            </a:r>
            <a:r>
              <a:rPr lang="en-US" altLang="zh-CN" dirty="0"/>
              <a:t>Ignore</a:t>
            </a:r>
            <a:r>
              <a:rPr lang="zh-CN" altLang="zh-CN" dirty="0"/>
              <a:t>】）时所发出的信号。</a:t>
            </a:r>
          </a:p>
          <a:p>
            <a:pPr indent="446088">
              <a:lnSpc>
                <a:spcPct val="150000"/>
              </a:lnSpc>
            </a:pPr>
            <a:r>
              <a:rPr lang="en-US" altLang="zh-CN" b="1" dirty="0"/>
              <a:t>(d) </a:t>
            </a:r>
            <a:r>
              <a:rPr lang="en-US" altLang="zh-CN" b="1" dirty="0" err="1"/>
              <a:t>nameFilters</a:t>
            </a:r>
            <a:r>
              <a:rPr lang="en-US" altLang="zh-CN" b="1" dirty="0"/>
              <a:t>: […]</a:t>
            </a:r>
            <a:r>
              <a:rPr lang="zh-CN" altLang="zh-CN" dirty="0"/>
              <a:t>：文件名过滤器。它由一系列字符串组成，每个字符串可以是一个由空格分隔的过滤器列表，过滤器可包含“</a:t>
            </a:r>
            <a:r>
              <a:rPr lang="en-US" altLang="zh-CN" dirty="0"/>
              <a:t>?</a:t>
            </a:r>
            <a:r>
              <a:rPr lang="zh-CN" altLang="zh-CN" dirty="0"/>
              <a:t>”和“</a:t>
            </a:r>
            <a:r>
              <a:rPr lang="en-US" altLang="zh-CN" dirty="0"/>
              <a:t>*</a:t>
            </a:r>
            <a:r>
              <a:rPr lang="zh-CN" altLang="zh-CN" dirty="0"/>
              <a:t>”通配符。过滤器列表可用“</a:t>
            </a:r>
            <a:r>
              <a:rPr lang="en-US" altLang="zh-CN" dirty="0"/>
              <a:t>[ ]</a:t>
            </a:r>
            <a:r>
              <a:rPr lang="zh-CN" altLang="zh-CN" dirty="0"/>
              <a:t>”括起来，并附带对每种过滤器提供一个文字描述。例如本例定义的过滤器列表：</a:t>
            </a:r>
          </a:p>
          <a:p>
            <a:pPr indent="446088">
              <a:lnSpc>
                <a:spcPct val="150000"/>
              </a:lnSpc>
            </a:pPr>
            <a:r>
              <a:rPr lang="en-US" altLang="zh-CN" dirty="0"/>
              <a:t>[ "Text files (*.txt)", "Image files (*.jpg *.</a:t>
            </a:r>
            <a:r>
              <a:rPr lang="en-US" altLang="zh-CN" dirty="0" err="1"/>
              <a:t>png</a:t>
            </a:r>
            <a:r>
              <a:rPr lang="en-US" altLang="zh-CN" dirty="0"/>
              <a:t>)", "All files (*)" ]</a:t>
            </a:r>
            <a:endParaRPr lang="zh-CN" altLang="zh-CN" dirty="0"/>
          </a:p>
          <a:p>
            <a:pPr indent="446088">
              <a:lnSpc>
                <a:spcPct val="150000"/>
              </a:lnSpc>
            </a:pPr>
            <a:r>
              <a:rPr lang="zh-CN" altLang="zh-CN" dirty="0"/>
              <a:t>所对应的界面外观为：</a:t>
            </a:r>
          </a:p>
          <a:p>
            <a:pPr indent="446088">
              <a:lnSpc>
                <a:spcPct val="150000"/>
              </a:lnSpc>
            </a:pPr>
            <a:endParaRPr lang="zh-CN"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5206017"/>
            <a:ext cx="2088232" cy="86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9290925"/>
      </p:ext>
    </p:extLst>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21.3  </a:t>
            </a:r>
            <a:r>
              <a:rPr lang="en-US" altLang="zh-CN" dirty="0" err="1"/>
              <a:t>Qt</a:t>
            </a:r>
            <a:r>
              <a:rPr lang="en-US" altLang="zh-CN" dirty="0"/>
              <a:t> Quick</a:t>
            </a:r>
            <a:r>
              <a:rPr lang="zh-CN" altLang="zh-CN" dirty="0"/>
              <a:t>对话框</a:t>
            </a:r>
            <a:endParaRPr lang="zh-CN" altLang="en-US" dirty="0"/>
          </a:p>
        </p:txBody>
      </p:sp>
      <p:sp>
        <p:nvSpPr>
          <p:cNvPr id="3" name="TextBox 2"/>
          <p:cNvSpPr txBox="1"/>
          <p:nvPr/>
        </p:nvSpPr>
        <p:spPr>
          <a:xfrm>
            <a:off x="323528" y="1196752"/>
            <a:ext cx="8496944" cy="2118529"/>
          </a:xfrm>
          <a:prstGeom prst="rect">
            <a:avLst/>
          </a:prstGeom>
          <a:noFill/>
        </p:spPr>
        <p:txBody>
          <a:bodyPr wrap="square" rtlCol="0">
            <a:spAutoFit/>
          </a:bodyPr>
          <a:lstStyle/>
          <a:p>
            <a:pPr indent="446088">
              <a:lnSpc>
                <a:spcPct val="150000"/>
              </a:lnSpc>
            </a:pPr>
            <a:r>
              <a:rPr lang="en-US" altLang="zh-CN" b="1" dirty="0"/>
              <a:t>(e) </a:t>
            </a:r>
            <a:r>
              <a:rPr lang="en-US" altLang="zh-CN" b="1" dirty="0" err="1"/>
              <a:t>main.file.text</a:t>
            </a:r>
            <a:r>
              <a:rPr lang="en-US" altLang="zh-CN" b="1" dirty="0"/>
              <a:t> = </a:t>
            </a:r>
            <a:r>
              <a:rPr lang="en-US" altLang="zh-CN" b="1" dirty="0" err="1"/>
              <a:t>fileDialog.fileUrl</a:t>
            </a:r>
            <a:r>
              <a:rPr lang="zh-CN" altLang="zh-CN" dirty="0"/>
              <a:t>：其中</a:t>
            </a:r>
            <a:r>
              <a:rPr lang="en-US" altLang="zh-CN" dirty="0" err="1"/>
              <a:t>fileUrl</a:t>
            </a:r>
            <a:r>
              <a:rPr lang="zh-CN" altLang="zh-CN" dirty="0"/>
              <a:t>是用户所选择文件的路径，该属性只能储存一个特定文件的路径。</a:t>
            </a:r>
          </a:p>
          <a:p>
            <a:pPr indent="446088">
              <a:lnSpc>
                <a:spcPct val="150000"/>
              </a:lnSpc>
            </a:pPr>
            <a:r>
              <a:rPr lang="en-US" altLang="zh-CN" b="1" dirty="0"/>
              <a:t>(f) modality: </a:t>
            </a:r>
            <a:r>
              <a:rPr lang="en-US" altLang="zh-CN" b="1" dirty="0" err="1"/>
              <a:t>Qt.WindowModal</a:t>
            </a:r>
            <a:r>
              <a:rPr lang="zh-CN" altLang="zh-CN" dirty="0"/>
              <a:t>：设定该对话框为模式对话框。所谓“模式对话框”是指在得到事件响应之前，阻止用户切换到其他窗体的对话框。</a:t>
            </a:r>
          </a:p>
          <a:p>
            <a:pPr indent="446088">
              <a:lnSpc>
                <a:spcPct val="150000"/>
              </a:lnSpc>
            </a:pPr>
            <a:endParaRPr lang="zh-CN" altLang="en-US" dirty="0"/>
          </a:p>
        </p:txBody>
      </p:sp>
    </p:spTree>
    <p:extLst>
      <p:ext uri="{BB962C8B-B14F-4D97-AF65-F5344CB8AC3E}">
        <p14:creationId xmlns:p14="http://schemas.microsoft.com/office/powerpoint/2010/main" val="2354611055"/>
      </p:ext>
    </p:extLst>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21.4  Qt Quick</a:t>
            </a:r>
            <a:r>
              <a:rPr lang="zh-CN" altLang="zh-CN" dirty="0"/>
              <a:t>导航</a:t>
            </a:r>
            <a:r>
              <a:rPr lang="zh-CN" altLang="zh-CN" dirty="0" smtClean="0"/>
              <a:t>视图</a:t>
            </a:r>
            <a:endParaRPr lang="zh-CN" altLang="en-US" dirty="0"/>
          </a:p>
        </p:txBody>
      </p:sp>
      <p:sp>
        <p:nvSpPr>
          <p:cNvPr id="3" name="TextBox 2"/>
          <p:cNvSpPr txBox="1"/>
          <p:nvPr/>
        </p:nvSpPr>
        <p:spPr>
          <a:xfrm>
            <a:off x="395536" y="1124744"/>
            <a:ext cx="8424936" cy="1287532"/>
          </a:xfrm>
          <a:prstGeom prst="rect">
            <a:avLst/>
          </a:prstGeom>
          <a:noFill/>
        </p:spPr>
        <p:txBody>
          <a:bodyPr wrap="square" rtlCol="0">
            <a:spAutoFit/>
          </a:bodyPr>
          <a:lstStyle/>
          <a:p>
            <a:pPr indent="446088">
              <a:lnSpc>
                <a:spcPct val="150000"/>
              </a:lnSpc>
            </a:pPr>
            <a:r>
              <a:rPr lang="zh-CN" altLang="zh-CN" b="1" u="sng" dirty="0"/>
              <a:t>【例】</a:t>
            </a:r>
            <a:r>
              <a:rPr lang="zh-CN" altLang="zh-CN" u="sng" dirty="0"/>
              <a:t>（较难）</a:t>
            </a:r>
            <a:r>
              <a:rPr lang="zh-CN" altLang="zh-CN" dirty="0"/>
              <a:t>（</a:t>
            </a:r>
            <a:r>
              <a:rPr lang="en-US" altLang="zh-CN" dirty="0"/>
              <a:t>CH2106</a:t>
            </a:r>
            <a:r>
              <a:rPr lang="zh-CN" altLang="zh-CN" dirty="0"/>
              <a:t>）用多种导航视图组合，展示“文艺复兴三杰”的代表作，界面如图</a:t>
            </a:r>
            <a:r>
              <a:rPr lang="en-US" altLang="zh-CN" dirty="0"/>
              <a:t>21.11</a:t>
            </a:r>
            <a:r>
              <a:rPr lang="zh-CN" altLang="zh-CN" dirty="0"/>
              <a:t>所示。</a:t>
            </a:r>
          </a:p>
          <a:p>
            <a:pPr>
              <a:lnSpc>
                <a:spcPct val="150000"/>
              </a:lnSpc>
            </a:pPr>
            <a:endParaRPr lang="zh-CN"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700" y="2204864"/>
            <a:ext cx="5472608" cy="2463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6840139"/>
      </p:ext>
    </p:extLst>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21.4  </a:t>
            </a:r>
            <a:r>
              <a:rPr lang="en-US" altLang="zh-CN" dirty="0" err="1"/>
              <a:t>Qt</a:t>
            </a:r>
            <a:r>
              <a:rPr lang="en-US" altLang="zh-CN" dirty="0"/>
              <a:t> Quick</a:t>
            </a:r>
            <a:r>
              <a:rPr lang="zh-CN" altLang="zh-CN" dirty="0"/>
              <a:t>导航视图</a:t>
            </a:r>
            <a:endParaRPr lang="zh-CN" altLang="en-US" dirty="0"/>
          </a:p>
        </p:txBody>
      </p:sp>
      <p:sp>
        <p:nvSpPr>
          <p:cNvPr id="3" name="TextBox 2"/>
          <p:cNvSpPr txBox="1"/>
          <p:nvPr/>
        </p:nvSpPr>
        <p:spPr>
          <a:xfrm>
            <a:off x="323528" y="1268760"/>
            <a:ext cx="8424936" cy="2118529"/>
          </a:xfrm>
          <a:prstGeom prst="rect">
            <a:avLst/>
          </a:prstGeom>
          <a:noFill/>
        </p:spPr>
        <p:txBody>
          <a:bodyPr wrap="square" rtlCol="0">
            <a:spAutoFit/>
          </a:bodyPr>
          <a:lstStyle/>
          <a:p>
            <a:pPr indent="446088">
              <a:lnSpc>
                <a:spcPct val="150000"/>
              </a:lnSpc>
            </a:pPr>
            <a:r>
              <a:rPr lang="zh-CN" altLang="zh-CN" dirty="0"/>
              <a:t>三块区域间有分隔条，用鼠标水平拖动可改变各区所占比的宽度。用户可以用两种方式更改视图以欣赏不同作者的作品：一种是选择左边不同的列表项；另一种是切换中间相框顶部的选项页，操作如图</a:t>
            </a:r>
            <a:r>
              <a:rPr lang="en-US" altLang="zh-CN" dirty="0"/>
              <a:t>21.12</a:t>
            </a:r>
            <a:r>
              <a:rPr lang="zh-CN" altLang="zh-CN" dirty="0"/>
              <a:t>所示。无论采取哪种方式，三个区域的视图都会同步变化。</a:t>
            </a:r>
          </a:p>
          <a:p>
            <a:pPr indent="446088">
              <a:lnSpc>
                <a:spcPct val="150000"/>
              </a:lnSpc>
            </a:pPr>
            <a:endParaRPr lang="zh-CN" altLang="en-US" dirty="0"/>
          </a:p>
        </p:txBody>
      </p:sp>
      <p:pic>
        <p:nvPicPr>
          <p:cNvPr id="14338" name="Picture 2" descr="21t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9912" y="2780928"/>
            <a:ext cx="3960440" cy="3917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8508002"/>
      </p:ext>
    </p:extLst>
  </p:cSld>
  <p:clrMapOvr>
    <a:masterClrMapping/>
  </p:clrMapOvr>
  <p:transition spd="slow">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21.4  </a:t>
            </a:r>
            <a:r>
              <a:rPr lang="en-US" altLang="zh-CN" dirty="0" err="1"/>
              <a:t>Qt</a:t>
            </a:r>
            <a:r>
              <a:rPr lang="en-US" altLang="zh-CN" dirty="0"/>
              <a:t> Quick</a:t>
            </a:r>
            <a:r>
              <a:rPr lang="zh-CN" altLang="zh-CN" dirty="0"/>
              <a:t>导航视图</a:t>
            </a:r>
            <a:endParaRPr lang="zh-CN" altLang="en-US" dirty="0"/>
          </a:p>
        </p:txBody>
      </p:sp>
      <p:sp>
        <p:nvSpPr>
          <p:cNvPr id="3" name="TextBox 2"/>
          <p:cNvSpPr txBox="1"/>
          <p:nvPr/>
        </p:nvSpPr>
        <p:spPr>
          <a:xfrm>
            <a:off x="323528" y="1268760"/>
            <a:ext cx="8496944" cy="1477328"/>
          </a:xfrm>
          <a:prstGeom prst="rect">
            <a:avLst/>
          </a:prstGeom>
          <a:noFill/>
        </p:spPr>
        <p:txBody>
          <a:bodyPr wrap="square" rtlCol="0">
            <a:spAutoFit/>
          </a:bodyPr>
          <a:lstStyle/>
          <a:p>
            <a:pPr indent="446088"/>
            <a:r>
              <a:rPr lang="zh-CN" altLang="zh-CN" b="1" dirty="0">
                <a:solidFill>
                  <a:srgbClr val="00B050"/>
                </a:solidFill>
              </a:rPr>
              <a:t>实现步骤如下。</a:t>
            </a:r>
          </a:p>
          <a:p>
            <a:pPr indent="446088"/>
            <a:r>
              <a:rPr lang="zh-CN" altLang="zh-CN" dirty="0"/>
              <a:t>（</a:t>
            </a:r>
            <a:r>
              <a:rPr lang="en-US" altLang="zh-CN" dirty="0"/>
              <a:t>1</a:t>
            </a:r>
            <a:r>
              <a:rPr lang="zh-CN" altLang="zh-CN" dirty="0"/>
              <a:t>）新建</a:t>
            </a:r>
            <a:r>
              <a:rPr lang="en-US" altLang="zh-CN" dirty="0" err="1"/>
              <a:t>Qt</a:t>
            </a:r>
            <a:r>
              <a:rPr lang="en-US" altLang="zh-CN" dirty="0"/>
              <a:t> Quick Controls</a:t>
            </a:r>
            <a:r>
              <a:rPr lang="zh-CN" altLang="zh-CN" dirty="0"/>
              <a:t>应用程序，项目名称为“</a:t>
            </a:r>
            <a:r>
              <a:rPr lang="en-US" altLang="zh-CN" dirty="0"/>
              <a:t>View</a:t>
            </a:r>
            <a:r>
              <a:rPr lang="zh-CN" altLang="zh-CN" dirty="0"/>
              <a:t>”。</a:t>
            </a:r>
          </a:p>
          <a:p>
            <a:pPr indent="446088"/>
            <a:r>
              <a:rPr lang="zh-CN" altLang="zh-CN" dirty="0"/>
              <a:t>（</a:t>
            </a:r>
            <a:r>
              <a:rPr lang="en-US" altLang="zh-CN" dirty="0"/>
              <a:t>2</a:t>
            </a:r>
            <a:r>
              <a:rPr lang="zh-CN" altLang="zh-CN" dirty="0"/>
              <a:t>）在项目工程目录中建一个</a:t>
            </a:r>
            <a:r>
              <a:rPr lang="en-US" altLang="zh-CN" dirty="0"/>
              <a:t>images</a:t>
            </a:r>
            <a:r>
              <a:rPr lang="zh-CN" altLang="zh-CN" dirty="0"/>
              <a:t>文件夹，其中放入三张图片作为本项目的资源，如图</a:t>
            </a:r>
            <a:r>
              <a:rPr lang="en-US" altLang="zh-CN" dirty="0"/>
              <a:t>21.13</a:t>
            </a:r>
            <a:r>
              <a:rPr lang="zh-CN" altLang="zh-CN" dirty="0"/>
              <a:t>所示。</a:t>
            </a:r>
          </a:p>
          <a:p>
            <a:pPr indent="446088"/>
            <a:endParaRPr lang="zh-CN" altLang="en-US" dirty="0"/>
          </a:p>
        </p:txBody>
      </p:sp>
      <p:pic>
        <p:nvPicPr>
          <p:cNvPr id="1536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700" y="2532148"/>
            <a:ext cx="5400600" cy="369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4959250"/>
      </p:ext>
    </p:extLst>
  </p:cSld>
  <p:clrMapOvr>
    <a:masterClrMapping/>
  </p:clrMapOvr>
  <p:transition spd="slow">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21.4  </a:t>
            </a:r>
            <a:r>
              <a:rPr lang="en-US" altLang="zh-CN" dirty="0" err="1"/>
              <a:t>Qt</a:t>
            </a:r>
            <a:r>
              <a:rPr lang="en-US" altLang="zh-CN" dirty="0"/>
              <a:t> Quick</a:t>
            </a:r>
            <a:r>
              <a:rPr lang="zh-CN" altLang="zh-CN" dirty="0"/>
              <a:t>导航视图</a:t>
            </a:r>
            <a:endParaRPr lang="zh-CN" altLang="en-US" dirty="0"/>
          </a:p>
        </p:txBody>
      </p:sp>
      <p:sp>
        <p:nvSpPr>
          <p:cNvPr id="3" name="TextBox 2"/>
          <p:cNvSpPr txBox="1"/>
          <p:nvPr/>
        </p:nvSpPr>
        <p:spPr>
          <a:xfrm>
            <a:off x="395536" y="1196752"/>
            <a:ext cx="8424936" cy="3365024"/>
          </a:xfrm>
          <a:prstGeom prst="rect">
            <a:avLst/>
          </a:prstGeom>
          <a:noFill/>
        </p:spPr>
        <p:txBody>
          <a:bodyPr wrap="square" rtlCol="0">
            <a:spAutoFit/>
          </a:bodyPr>
          <a:lstStyle/>
          <a:p>
            <a:pPr indent="446088">
              <a:lnSpc>
                <a:spcPct val="150000"/>
              </a:lnSpc>
            </a:pPr>
            <a:r>
              <a:rPr lang="zh-CN" altLang="zh-CN" dirty="0"/>
              <a:t>（</a:t>
            </a:r>
            <a:r>
              <a:rPr lang="en-US" altLang="zh-CN" dirty="0"/>
              <a:t>3</a:t>
            </a:r>
            <a:r>
              <a:rPr lang="zh-CN" altLang="zh-CN" dirty="0"/>
              <a:t>）右击项目视图“资源”→“</a:t>
            </a:r>
            <a:r>
              <a:rPr lang="en-US" altLang="zh-CN" dirty="0" err="1"/>
              <a:t>qml.qrc</a:t>
            </a:r>
            <a:r>
              <a:rPr lang="zh-CN" altLang="zh-CN" dirty="0"/>
              <a:t>”下的“</a:t>
            </a:r>
            <a:r>
              <a:rPr lang="en-US" altLang="zh-CN" dirty="0"/>
              <a:t>/</a:t>
            </a:r>
            <a:r>
              <a:rPr lang="zh-CN" altLang="zh-CN" dirty="0"/>
              <a:t>”节点，选择“添加现有文件</a:t>
            </a:r>
            <a:r>
              <a:rPr lang="en-US" altLang="zh-CN" dirty="0"/>
              <a:t>…</a:t>
            </a:r>
            <a:r>
              <a:rPr lang="zh-CN" altLang="zh-CN" dirty="0"/>
              <a:t>”项，从弹出对话框中选中这些图片打开，将它们加载到项目中。</a:t>
            </a:r>
          </a:p>
          <a:p>
            <a:pPr indent="446088">
              <a:lnSpc>
                <a:spcPct val="150000"/>
              </a:lnSpc>
            </a:pPr>
            <a:r>
              <a:rPr lang="zh-CN" altLang="zh-CN" dirty="0"/>
              <a:t>（</a:t>
            </a:r>
            <a:r>
              <a:rPr lang="en-US" altLang="zh-CN" dirty="0"/>
              <a:t>4</a:t>
            </a:r>
            <a:r>
              <a:rPr lang="zh-CN" altLang="zh-CN" dirty="0"/>
              <a:t>）</a:t>
            </a:r>
            <a:r>
              <a:rPr lang="zh-CN" altLang="zh-CN" dirty="0">
                <a:hlinkClick r:id="rId2" action="ppaction://hlinkfile"/>
              </a:rPr>
              <a:t>打开</a:t>
            </a:r>
            <a:r>
              <a:rPr lang="en-US" altLang="zh-CN" dirty="0" err="1">
                <a:hlinkClick r:id="rId2" action="ppaction://hlinkfile"/>
              </a:rPr>
              <a:t>MainForm.ui.qml</a:t>
            </a:r>
            <a:r>
              <a:rPr lang="zh-CN" altLang="zh-CN" dirty="0">
                <a:hlinkClick r:id="rId2" action="ppaction://hlinkfile"/>
              </a:rPr>
              <a:t>文件，编写</a:t>
            </a:r>
            <a:r>
              <a:rPr lang="zh-CN" altLang="zh-CN" dirty="0" smtClean="0">
                <a:hlinkClick r:id="rId2" action="ppaction://hlinkfile"/>
              </a:rPr>
              <a:t>代码</a:t>
            </a:r>
            <a:r>
              <a:rPr lang="zh-CN" altLang="en-US" dirty="0" smtClean="0">
                <a:hlinkClick r:id="rId2" action="ppaction://hlinkfile"/>
              </a:rPr>
              <a:t>。</a:t>
            </a:r>
            <a:endParaRPr lang="zh-CN" altLang="zh-CN" dirty="0"/>
          </a:p>
          <a:p>
            <a:pPr indent="446088">
              <a:lnSpc>
                <a:spcPct val="150000"/>
              </a:lnSpc>
            </a:pPr>
            <a:r>
              <a:rPr lang="zh-CN" altLang="zh-CN" b="1" dirty="0"/>
              <a:t>其中</a:t>
            </a:r>
            <a:r>
              <a:rPr lang="zh-CN" altLang="zh-CN" dirty="0"/>
              <a:t>，</a:t>
            </a:r>
          </a:p>
          <a:p>
            <a:pPr indent="446088">
              <a:lnSpc>
                <a:spcPct val="150000"/>
              </a:lnSpc>
            </a:pPr>
            <a:r>
              <a:rPr lang="en-US" altLang="zh-CN" sz="1600" b="1" dirty="0"/>
              <a:t>(a) </a:t>
            </a:r>
            <a:r>
              <a:rPr lang="en-US" altLang="zh-CN" sz="1600" b="1" dirty="0" err="1"/>
              <a:t>SplitView</a:t>
            </a:r>
            <a:r>
              <a:rPr lang="en-US" altLang="zh-CN" sz="1600" b="1" dirty="0"/>
              <a:t> {…}</a:t>
            </a:r>
            <a:r>
              <a:rPr lang="zh-CN" altLang="zh-CN" sz="1600" dirty="0"/>
              <a:t>：</a:t>
            </a:r>
            <a:r>
              <a:rPr lang="en-US" altLang="zh-CN" sz="1600" dirty="0" err="1"/>
              <a:t>SplitView</a:t>
            </a:r>
            <a:r>
              <a:rPr lang="zh-CN" altLang="zh-CN" sz="1600" dirty="0"/>
              <a:t>视图用于以分隔条的方式横向或纵向布局元素，</a:t>
            </a:r>
            <a:r>
              <a:rPr lang="en-US" altLang="zh-CN" sz="1600" dirty="0"/>
              <a:t>orientation</a:t>
            </a:r>
            <a:r>
              <a:rPr lang="zh-CN" altLang="zh-CN" sz="1600" dirty="0"/>
              <a:t>属性设置布局方向。本例设为</a:t>
            </a:r>
            <a:r>
              <a:rPr lang="en-US" altLang="zh-CN" sz="1600" dirty="0" err="1"/>
              <a:t>Qt.Horizontal</a:t>
            </a:r>
            <a:r>
              <a:rPr lang="zh-CN" altLang="zh-CN" sz="1600" dirty="0"/>
              <a:t>是横向布局（</a:t>
            </a:r>
            <a:r>
              <a:rPr lang="en-US" altLang="zh-CN" sz="1600" dirty="0" err="1"/>
              <a:t>Qt.Vertical</a:t>
            </a:r>
            <a:r>
              <a:rPr lang="zh-CN" altLang="zh-CN" sz="1600" dirty="0"/>
              <a:t>为纵向），效果如图</a:t>
            </a:r>
            <a:r>
              <a:rPr lang="en-US" altLang="zh-CN" sz="1600" dirty="0"/>
              <a:t>21.14</a:t>
            </a:r>
            <a:r>
              <a:rPr lang="zh-CN" altLang="zh-CN" sz="1600" dirty="0"/>
              <a:t>所示。</a:t>
            </a:r>
          </a:p>
          <a:p>
            <a:pPr indent="446088">
              <a:lnSpc>
                <a:spcPct val="150000"/>
              </a:lnSpc>
            </a:pPr>
            <a:endParaRPr lang="zh-CN" altLang="en-US" dirty="0"/>
          </a:p>
        </p:txBody>
      </p:sp>
      <p:pic>
        <p:nvPicPr>
          <p:cNvPr id="16386" name="Picture 2" descr="21t14做"/>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7864" y="4054969"/>
            <a:ext cx="2232248" cy="205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3302376"/>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21.1.1  </a:t>
            </a:r>
            <a:r>
              <a:rPr lang="zh-CN" altLang="zh-CN" sz="3200" dirty="0"/>
              <a:t>第一个</a:t>
            </a:r>
            <a:r>
              <a:rPr lang="en-US" altLang="zh-CN" sz="3200" dirty="0"/>
              <a:t>Qt</a:t>
            </a:r>
            <a:r>
              <a:rPr lang="en-US" altLang="zh-CN" sz="3200" dirty="0"/>
              <a:t> Quick Controls</a:t>
            </a:r>
            <a:r>
              <a:rPr lang="zh-CN" altLang="zh-CN" sz="3200" dirty="0" smtClean="0"/>
              <a:t>程序</a:t>
            </a:r>
            <a:endParaRPr lang="zh-CN" altLang="en-US" sz="3200" dirty="0"/>
          </a:p>
        </p:txBody>
      </p:sp>
      <p:sp>
        <p:nvSpPr>
          <p:cNvPr id="3" name="TextBox 2"/>
          <p:cNvSpPr txBox="1"/>
          <p:nvPr/>
        </p:nvSpPr>
        <p:spPr>
          <a:xfrm>
            <a:off x="395536" y="1268760"/>
            <a:ext cx="8352928" cy="1754326"/>
          </a:xfrm>
          <a:prstGeom prst="rect">
            <a:avLst/>
          </a:prstGeom>
          <a:noFill/>
        </p:spPr>
        <p:txBody>
          <a:bodyPr wrap="square" rtlCol="0">
            <a:spAutoFit/>
          </a:bodyPr>
          <a:lstStyle/>
          <a:p>
            <a:pPr indent="446088"/>
            <a:r>
              <a:rPr lang="zh-CN" altLang="zh-CN" dirty="0"/>
              <a:t>（</a:t>
            </a:r>
            <a:r>
              <a:rPr lang="en-US" altLang="zh-CN" dirty="0"/>
              <a:t>2</a:t>
            </a:r>
            <a:r>
              <a:rPr lang="zh-CN" altLang="zh-CN" dirty="0"/>
              <a:t>）单击“</a:t>
            </a:r>
            <a:r>
              <a:rPr lang="en-US" altLang="zh-CN" dirty="0"/>
              <a:t>Choose…</a:t>
            </a:r>
            <a:r>
              <a:rPr lang="zh-CN" altLang="zh-CN" dirty="0"/>
              <a:t>”按钮，在“</a:t>
            </a:r>
            <a:r>
              <a:rPr lang="en-US" altLang="zh-CN" dirty="0" err="1"/>
              <a:t>Qt</a:t>
            </a:r>
            <a:r>
              <a:rPr lang="en-US" altLang="zh-CN" dirty="0"/>
              <a:t> Quick Controls Application</a:t>
            </a:r>
            <a:r>
              <a:rPr lang="zh-CN" altLang="zh-CN" dirty="0"/>
              <a:t>”对话框的“</a:t>
            </a:r>
            <a:r>
              <a:rPr lang="en-US" altLang="zh-CN" dirty="0"/>
              <a:t>Project Location</a:t>
            </a:r>
            <a:r>
              <a:rPr lang="zh-CN" altLang="zh-CN" dirty="0"/>
              <a:t>”页输入项目名称“</a:t>
            </a:r>
            <a:r>
              <a:rPr lang="en-US" altLang="zh-CN" dirty="0" err="1"/>
              <a:t>QControlDemo</a:t>
            </a:r>
            <a:r>
              <a:rPr lang="zh-CN" altLang="zh-CN" dirty="0"/>
              <a:t>”，并选择保存项目的路径。</a:t>
            </a:r>
          </a:p>
          <a:p>
            <a:pPr indent="446088"/>
            <a:r>
              <a:rPr lang="zh-CN" altLang="zh-CN" dirty="0"/>
              <a:t>（</a:t>
            </a:r>
            <a:r>
              <a:rPr lang="en-US" altLang="zh-CN" dirty="0"/>
              <a:t>3</a:t>
            </a:r>
            <a:r>
              <a:rPr lang="zh-CN" altLang="zh-CN" dirty="0"/>
              <a:t>）单击“下一步”按钮，在“</a:t>
            </a:r>
            <a:r>
              <a:rPr lang="en-US" altLang="zh-CN" dirty="0"/>
              <a:t>Define Project Details</a:t>
            </a:r>
            <a:r>
              <a:rPr lang="zh-CN" altLang="zh-CN" dirty="0"/>
              <a:t>”页选择“</a:t>
            </a:r>
            <a:r>
              <a:rPr lang="en-US" altLang="zh-CN" dirty="0" err="1"/>
              <a:t>Qt</a:t>
            </a:r>
            <a:r>
              <a:rPr lang="en-US" altLang="zh-CN" dirty="0"/>
              <a:t> 5.7</a:t>
            </a:r>
            <a:r>
              <a:rPr lang="zh-CN" altLang="zh-CN" dirty="0"/>
              <a:t>”，如图</a:t>
            </a:r>
            <a:r>
              <a:rPr lang="en-US" altLang="zh-CN" dirty="0"/>
              <a:t>21.2</a:t>
            </a:r>
            <a:r>
              <a:rPr lang="zh-CN" altLang="zh-CN" dirty="0"/>
              <a:t>所示。</a:t>
            </a:r>
          </a:p>
          <a:p>
            <a:pPr indent="446088"/>
            <a:endParaRPr lang="zh-CN" altLang="en-US" dirty="0"/>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754850"/>
            <a:ext cx="5544616" cy="345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3310466"/>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21.4  </a:t>
            </a:r>
            <a:r>
              <a:rPr lang="en-US" altLang="zh-CN" dirty="0" err="1"/>
              <a:t>Qt</a:t>
            </a:r>
            <a:r>
              <a:rPr lang="en-US" altLang="zh-CN" dirty="0"/>
              <a:t> Quick</a:t>
            </a:r>
            <a:r>
              <a:rPr lang="zh-CN" altLang="zh-CN" dirty="0"/>
              <a:t>导航视图</a:t>
            </a:r>
            <a:endParaRPr lang="zh-CN" altLang="en-US" dirty="0"/>
          </a:p>
        </p:txBody>
      </p:sp>
      <p:sp>
        <p:nvSpPr>
          <p:cNvPr id="3" name="TextBox 2"/>
          <p:cNvSpPr txBox="1"/>
          <p:nvPr/>
        </p:nvSpPr>
        <p:spPr>
          <a:xfrm>
            <a:off x="395536" y="1628800"/>
            <a:ext cx="8424936" cy="2723823"/>
          </a:xfrm>
          <a:prstGeom prst="rect">
            <a:avLst/>
          </a:prstGeom>
          <a:noFill/>
        </p:spPr>
        <p:txBody>
          <a:bodyPr wrap="square" rtlCol="0">
            <a:spAutoFit/>
          </a:bodyPr>
          <a:lstStyle/>
          <a:p>
            <a:pPr indent="446088">
              <a:lnSpc>
                <a:spcPct val="150000"/>
              </a:lnSpc>
            </a:pPr>
            <a:r>
              <a:rPr lang="en-US" altLang="zh-CN" sz="1600" b="1" dirty="0"/>
              <a:t>(b) </a:t>
            </a:r>
            <a:r>
              <a:rPr lang="en-US" altLang="zh-CN" sz="1600" b="1" dirty="0" err="1"/>
              <a:t>TableViewColumn</a:t>
            </a:r>
            <a:r>
              <a:rPr lang="en-US" altLang="zh-CN" sz="1600" b="1" dirty="0"/>
              <a:t> {…}</a:t>
            </a:r>
            <a:r>
              <a:rPr lang="zh-CN" altLang="zh-CN" sz="1600" dirty="0"/>
              <a:t>：</a:t>
            </a:r>
            <a:r>
              <a:rPr lang="en-US" altLang="zh-CN" sz="1600" dirty="0" err="1"/>
              <a:t>TableViewColumn</a:t>
            </a:r>
            <a:r>
              <a:rPr lang="zh-CN" altLang="zh-CN" sz="1600" dirty="0"/>
              <a:t>元素代表</a:t>
            </a:r>
            <a:r>
              <a:rPr lang="en-US" altLang="zh-CN" sz="1600" dirty="0" err="1"/>
              <a:t>TableView</a:t>
            </a:r>
            <a:r>
              <a:rPr lang="zh-CN" altLang="zh-CN" sz="1600" dirty="0"/>
              <a:t>视图中的“列”，它提供了一些属性来决定列中的数据将如何显示。</a:t>
            </a:r>
          </a:p>
          <a:p>
            <a:pPr indent="446088">
              <a:lnSpc>
                <a:spcPct val="150000"/>
              </a:lnSpc>
            </a:pPr>
            <a:r>
              <a:rPr lang="en-US" altLang="zh-CN" sz="1600" b="1" dirty="0"/>
              <a:t>(c) model: </a:t>
            </a:r>
            <a:r>
              <a:rPr lang="en-US" altLang="zh-CN" sz="1600" b="1" dirty="0" err="1"/>
              <a:t>libraryModel</a:t>
            </a:r>
            <a:r>
              <a:rPr lang="zh-CN" altLang="zh-CN" sz="1600" dirty="0"/>
              <a:t>：</a:t>
            </a:r>
            <a:r>
              <a:rPr lang="en-US" altLang="zh-CN" sz="1600" dirty="0" err="1"/>
              <a:t>TableView</a:t>
            </a:r>
            <a:r>
              <a:rPr lang="zh-CN" altLang="zh-CN" sz="1600" dirty="0"/>
              <a:t>视图中每一行的数据由</a:t>
            </a:r>
            <a:r>
              <a:rPr lang="en-US" altLang="zh-CN" sz="1600" dirty="0" err="1"/>
              <a:t>ListModel</a:t>
            </a:r>
            <a:r>
              <a:rPr lang="zh-CN" altLang="zh-CN" sz="1600" dirty="0"/>
              <a:t>元素提供，</a:t>
            </a:r>
            <a:r>
              <a:rPr lang="en-US" altLang="zh-CN" sz="1600" dirty="0"/>
              <a:t>model</a:t>
            </a:r>
            <a:r>
              <a:rPr lang="zh-CN" altLang="zh-CN" sz="1600" dirty="0"/>
              <a:t>属性指定了负责提供数据的</a:t>
            </a:r>
            <a:r>
              <a:rPr lang="en-US" altLang="zh-CN" sz="1600" dirty="0" err="1"/>
              <a:t>ListModel</a:t>
            </a:r>
            <a:r>
              <a:rPr lang="zh-CN" altLang="zh-CN" sz="1600" dirty="0"/>
              <a:t>对象。</a:t>
            </a:r>
          </a:p>
          <a:p>
            <a:pPr indent="446088">
              <a:lnSpc>
                <a:spcPct val="150000"/>
              </a:lnSpc>
            </a:pPr>
            <a:r>
              <a:rPr lang="en-US" altLang="zh-CN" sz="1600" b="1" dirty="0"/>
              <a:t>(d) </a:t>
            </a:r>
            <a:r>
              <a:rPr lang="en-US" altLang="zh-CN" sz="1600" b="1" dirty="0" err="1"/>
              <a:t>ScrollView</a:t>
            </a:r>
            <a:r>
              <a:rPr lang="en-US" altLang="zh-CN" sz="1600" b="1" dirty="0"/>
              <a:t> {…}</a:t>
            </a:r>
            <a:r>
              <a:rPr lang="zh-CN" altLang="zh-CN" sz="1600" dirty="0"/>
              <a:t>：顾名思义，</a:t>
            </a:r>
            <a:r>
              <a:rPr lang="en-US" altLang="zh-CN" sz="1600" dirty="0" err="1"/>
              <a:t>ScrollView</a:t>
            </a:r>
            <a:r>
              <a:rPr lang="zh-CN" altLang="zh-CN" sz="1600" dirty="0"/>
              <a:t>视图提供一个带水平和垂直滚动条（效果与平台相关）的内容框架为用户显示比较大的界面元素（如图片、网页等）。</a:t>
            </a:r>
          </a:p>
          <a:p>
            <a:pPr indent="446088">
              <a:lnSpc>
                <a:spcPct val="150000"/>
              </a:lnSpc>
            </a:pPr>
            <a:endParaRPr lang="zh-CN" altLang="en-US" dirty="0"/>
          </a:p>
        </p:txBody>
      </p:sp>
    </p:spTree>
    <p:extLst>
      <p:ext uri="{BB962C8B-B14F-4D97-AF65-F5344CB8AC3E}">
        <p14:creationId xmlns:p14="http://schemas.microsoft.com/office/powerpoint/2010/main" val="1065365789"/>
      </p:ext>
    </p:extLst>
  </p:cSld>
  <p:clrMapOvr>
    <a:masterClrMapping/>
  </p:clrMapOvr>
  <p:transition spd="slow">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21.4  </a:t>
            </a:r>
            <a:r>
              <a:rPr lang="en-US" altLang="zh-CN" dirty="0" err="1"/>
              <a:t>Qt</a:t>
            </a:r>
            <a:r>
              <a:rPr lang="en-US" altLang="zh-CN" dirty="0"/>
              <a:t> Quick</a:t>
            </a:r>
            <a:r>
              <a:rPr lang="zh-CN" altLang="zh-CN" dirty="0"/>
              <a:t>导航视图</a:t>
            </a:r>
            <a:endParaRPr lang="zh-CN" altLang="en-US" dirty="0"/>
          </a:p>
        </p:txBody>
      </p:sp>
      <p:sp>
        <p:nvSpPr>
          <p:cNvPr id="3" name="TextBox 2"/>
          <p:cNvSpPr txBox="1"/>
          <p:nvPr/>
        </p:nvSpPr>
        <p:spPr>
          <a:xfrm>
            <a:off x="323528" y="1196752"/>
            <a:ext cx="8496944" cy="3554819"/>
          </a:xfrm>
          <a:prstGeom prst="rect">
            <a:avLst/>
          </a:prstGeom>
          <a:noFill/>
        </p:spPr>
        <p:txBody>
          <a:bodyPr wrap="square" rtlCol="0">
            <a:spAutoFit/>
          </a:bodyPr>
          <a:lstStyle/>
          <a:p>
            <a:pPr indent="446088">
              <a:lnSpc>
                <a:spcPct val="150000"/>
              </a:lnSpc>
            </a:pPr>
            <a:r>
              <a:rPr lang="zh-CN" altLang="zh-CN" dirty="0"/>
              <a:t>（</a:t>
            </a:r>
            <a:r>
              <a:rPr lang="en-US" altLang="zh-CN" dirty="0"/>
              <a:t>5</a:t>
            </a:r>
            <a:r>
              <a:rPr lang="zh-CN" altLang="zh-CN" dirty="0"/>
              <a:t>）</a:t>
            </a:r>
            <a:r>
              <a:rPr lang="zh-CN" altLang="zh-CN" dirty="0">
                <a:hlinkClick r:id="rId2" action="ppaction://hlinkfile"/>
              </a:rPr>
              <a:t>打开</a:t>
            </a:r>
            <a:r>
              <a:rPr lang="en-US" altLang="zh-CN" dirty="0" err="1">
                <a:hlinkClick r:id="rId2" action="ppaction://hlinkfile"/>
              </a:rPr>
              <a:t>main.qml</a:t>
            </a:r>
            <a:r>
              <a:rPr lang="zh-CN" altLang="zh-CN" dirty="0">
                <a:hlinkClick r:id="rId2" action="ppaction://hlinkfile"/>
              </a:rPr>
              <a:t>文件，修改</a:t>
            </a:r>
            <a:r>
              <a:rPr lang="zh-CN" altLang="zh-CN" dirty="0" smtClean="0">
                <a:hlinkClick r:id="rId2" action="ppaction://hlinkfile"/>
              </a:rPr>
              <a:t>代码</a:t>
            </a:r>
            <a:r>
              <a:rPr lang="zh-CN" altLang="en-US" dirty="0" smtClean="0">
                <a:hlinkClick r:id="rId2" action="ppaction://hlinkfile"/>
              </a:rPr>
              <a:t>。</a:t>
            </a:r>
            <a:endParaRPr lang="zh-CN" altLang="zh-CN" dirty="0"/>
          </a:p>
          <a:p>
            <a:pPr indent="446088">
              <a:lnSpc>
                <a:spcPct val="150000"/>
              </a:lnSpc>
            </a:pPr>
            <a:r>
              <a:rPr lang="zh-CN" altLang="zh-CN" b="1" dirty="0"/>
              <a:t>其中</a:t>
            </a:r>
            <a:r>
              <a:rPr lang="zh-CN" altLang="zh-CN" dirty="0"/>
              <a:t>，</a:t>
            </a:r>
          </a:p>
          <a:p>
            <a:pPr indent="446088">
              <a:lnSpc>
                <a:spcPct val="150000"/>
              </a:lnSpc>
            </a:pPr>
            <a:r>
              <a:rPr lang="en-US" altLang="zh-CN" sz="1600" b="1" dirty="0"/>
              <a:t>(a) </a:t>
            </a:r>
            <a:r>
              <a:rPr lang="en-US" altLang="zh-CN" sz="1600" b="1" dirty="0" err="1"/>
              <a:t>tabView.currentIndex</a:t>
            </a:r>
            <a:r>
              <a:rPr lang="en-US" altLang="zh-CN" sz="1600" b="1" dirty="0"/>
              <a:t> = </a:t>
            </a:r>
            <a:r>
              <a:rPr lang="en-US" altLang="zh-CN" sz="1600" b="1" dirty="0" err="1"/>
              <a:t>tableView.currentRow</a:t>
            </a:r>
            <a:r>
              <a:rPr lang="en-US" altLang="zh-CN" sz="1600" b="1" dirty="0"/>
              <a:t>;</a:t>
            </a:r>
            <a:r>
              <a:rPr lang="zh-CN" altLang="zh-CN" sz="1600" dirty="0"/>
              <a:t>：</a:t>
            </a:r>
            <a:r>
              <a:rPr lang="en-US" altLang="zh-CN" sz="1600" dirty="0" err="1"/>
              <a:t>currentIndex</a:t>
            </a:r>
            <a:r>
              <a:rPr lang="zh-CN" altLang="zh-CN" sz="1600" dirty="0"/>
              <a:t>为</a:t>
            </a:r>
            <a:r>
              <a:rPr lang="en-US" altLang="zh-CN" sz="1600" dirty="0" err="1"/>
              <a:t>TabView</a:t>
            </a:r>
            <a:r>
              <a:rPr lang="zh-CN" altLang="zh-CN" sz="1600" dirty="0"/>
              <a:t>视图当前</a:t>
            </a:r>
            <a:r>
              <a:rPr lang="en-US" altLang="zh-CN" sz="1600" dirty="0"/>
              <a:t>Tab</a:t>
            </a:r>
            <a:r>
              <a:rPr lang="zh-CN" altLang="zh-CN" sz="1600" dirty="0"/>
              <a:t>选项页的索引，</a:t>
            </a:r>
            <a:r>
              <a:rPr lang="en-US" altLang="zh-CN" sz="1600" dirty="0" err="1"/>
              <a:t>currentRow</a:t>
            </a:r>
            <a:r>
              <a:rPr lang="zh-CN" altLang="zh-CN" sz="1600" dirty="0"/>
              <a:t>为</a:t>
            </a:r>
            <a:r>
              <a:rPr lang="en-US" altLang="zh-CN" sz="1600" dirty="0" err="1"/>
              <a:t>TableView</a:t>
            </a:r>
            <a:r>
              <a:rPr lang="zh-CN" altLang="zh-CN" sz="1600" dirty="0"/>
              <a:t>视图当前被选中行的索引（默认</a:t>
            </a:r>
            <a:r>
              <a:rPr lang="en-US" altLang="zh-CN" sz="1600" dirty="0"/>
              <a:t>-1</a:t>
            </a:r>
            <a:r>
              <a:rPr lang="zh-CN" altLang="zh-CN" sz="1600" dirty="0"/>
              <a:t>表示没有行被选），两者索引序号都从</a:t>
            </a:r>
            <a:r>
              <a:rPr lang="en-US" altLang="zh-CN" sz="1600" dirty="0"/>
              <a:t>0</a:t>
            </a:r>
            <a:r>
              <a:rPr lang="zh-CN" altLang="zh-CN" sz="1600" dirty="0"/>
              <a:t>开始递增，这条赋值语句使两个视图的当前索引同步，从而保证了在选择列表项时自动切换到相应的选项页。</a:t>
            </a:r>
          </a:p>
          <a:p>
            <a:pPr indent="446088">
              <a:lnSpc>
                <a:spcPct val="150000"/>
              </a:lnSpc>
            </a:pPr>
            <a:r>
              <a:rPr lang="en-US" altLang="zh-CN" sz="1600" b="1" dirty="0"/>
              <a:t>(b) </a:t>
            </a:r>
            <a:r>
              <a:rPr lang="en-US" altLang="zh-CN" sz="1600" b="1" dirty="0" err="1"/>
              <a:t>scrolimg.source</a:t>
            </a:r>
            <a:r>
              <a:rPr lang="en-US" altLang="zh-CN" sz="1600" b="1" dirty="0"/>
              <a:t> = "images/" + </a:t>
            </a:r>
            <a:r>
              <a:rPr lang="en-US" altLang="zh-CN" sz="1600" b="1" dirty="0" err="1"/>
              <a:t>tabView.getTab</a:t>
            </a:r>
            <a:r>
              <a:rPr lang="en-US" altLang="zh-CN" sz="1600" b="1" dirty="0"/>
              <a:t>(</a:t>
            </a:r>
            <a:r>
              <a:rPr lang="en-US" altLang="zh-CN" sz="1600" b="1" dirty="0" err="1"/>
              <a:t>tabView.currentIndex</a:t>
            </a:r>
            <a:r>
              <a:rPr lang="en-US" altLang="zh-CN" sz="1600" b="1" dirty="0"/>
              <a:t>).title + ".jpg";</a:t>
            </a:r>
            <a:r>
              <a:rPr lang="zh-CN" altLang="zh-CN" sz="1600" dirty="0"/>
              <a:t>：此句为保证</a:t>
            </a:r>
            <a:r>
              <a:rPr lang="en-US" altLang="zh-CN" sz="1600" dirty="0" err="1"/>
              <a:t>ScrollView</a:t>
            </a:r>
            <a:r>
              <a:rPr lang="zh-CN" altLang="zh-CN" sz="1600" dirty="0"/>
              <a:t>视图所显示的图像与前两个视图同步</a:t>
            </a:r>
            <a:r>
              <a:rPr lang="zh-CN" altLang="zh-CN" sz="1600" dirty="0" smtClean="0"/>
              <a:t>。</a:t>
            </a:r>
            <a:endParaRPr lang="zh-CN" altLang="zh-CN" sz="1600" dirty="0"/>
          </a:p>
          <a:p>
            <a:pPr indent="446088">
              <a:lnSpc>
                <a:spcPct val="150000"/>
              </a:lnSpc>
            </a:pPr>
            <a:endParaRPr lang="zh-CN" altLang="en-US" dirty="0"/>
          </a:p>
        </p:txBody>
      </p:sp>
    </p:spTree>
    <p:extLst>
      <p:ext uri="{BB962C8B-B14F-4D97-AF65-F5344CB8AC3E}">
        <p14:creationId xmlns:p14="http://schemas.microsoft.com/office/powerpoint/2010/main" val="1261979284"/>
      </p:ext>
    </p:extLst>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21.4  </a:t>
            </a:r>
            <a:r>
              <a:rPr lang="en-US" altLang="zh-CN" dirty="0" err="1"/>
              <a:t>Qt</a:t>
            </a:r>
            <a:r>
              <a:rPr lang="en-US" altLang="zh-CN" dirty="0"/>
              <a:t> Quick</a:t>
            </a:r>
            <a:r>
              <a:rPr lang="zh-CN" altLang="zh-CN" dirty="0"/>
              <a:t>导航视图</a:t>
            </a:r>
            <a:endParaRPr lang="zh-CN" altLang="en-US" dirty="0"/>
          </a:p>
        </p:txBody>
      </p:sp>
      <p:sp>
        <p:nvSpPr>
          <p:cNvPr id="3" name="TextBox 2"/>
          <p:cNvSpPr txBox="1"/>
          <p:nvPr/>
        </p:nvSpPr>
        <p:spPr>
          <a:xfrm>
            <a:off x="395536" y="1124744"/>
            <a:ext cx="8352928" cy="1564531"/>
          </a:xfrm>
          <a:prstGeom prst="rect">
            <a:avLst/>
          </a:prstGeom>
          <a:noFill/>
        </p:spPr>
        <p:txBody>
          <a:bodyPr wrap="square" rtlCol="0">
            <a:spAutoFit/>
          </a:bodyPr>
          <a:lstStyle/>
          <a:p>
            <a:pPr indent="446088">
              <a:lnSpc>
                <a:spcPct val="150000"/>
              </a:lnSpc>
            </a:pPr>
            <a:r>
              <a:rPr lang="en-US" altLang="zh-CN" sz="1600" b="1" dirty="0"/>
              <a:t>(c) </a:t>
            </a:r>
            <a:r>
              <a:rPr lang="en-US" altLang="zh-CN" sz="1600" b="1" dirty="0" err="1"/>
              <a:t>tableView.selection</a:t>
            </a:r>
            <a:r>
              <a:rPr lang="zh-CN" altLang="zh-CN" sz="1600" dirty="0"/>
              <a:t>：</a:t>
            </a:r>
            <a:r>
              <a:rPr lang="en-US" altLang="zh-CN" sz="1600" dirty="0"/>
              <a:t>selection</a:t>
            </a:r>
            <a:r>
              <a:rPr lang="zh-CN" altLang="zh-CN" sz="1600" dirty="0"/>
              <a:t>属性包含了</a:t>
            </a:r>
            <a:r>
              <a:rPr lang="en-US" altLang="zh-CN" sz="1600" dirty="0" err="1"/>
              <a:t>TableView</a:t>
            </a:r>
            <a:r>
              <a:rPr lang="zh-CN" altLang="zh-CN" sz="1600" dirty="0"/>
              <a:t>视图当前的“行选择”状态，它允许用户任意地选择、取消选择或遍历已选中的行，这些操作都由预定义的函数实现，各函数功能详见表</a:t>
            </a:r>
            <a:r>
              <a:rPr lang="en-US" altLang="zh-CN" sz="1600" dirty="0"/>
              <a:t>21.3</a:t>
            </a:r>
            <a:r>
              <a:rPr lang="zh-CN" altLang="zh-CN" sz="1600" dirty="0"/>
              <a:t>。</a:t>
            </a:r>
          </a:p>
          <a:p>
            <a:pPr indent="446088">
              <a:lnSpc>
                <a:spcPct val="150000"/>
              </a:lnSpc>
            </a:pPr>
            <a:endParaRPr lang="zh-CN" altLang="en-US" sz="1600" dirty="0"/>
          </a:p>
        </p:txBody>
      </p:sp>
      <p:graphicFrame>
        <p:nvGraphicFramePr>
          <p:cNvPr id="4" name="表格 3"/>
          <p:cNvGraphicFramePr>
            <a:graphicFrameLocks noGrp="1"/>
          </p:cNvGraphicFramePr>
          <p:nvPr>
            <p:extLst>
              <p:ext uri="{D42A27DB-BD31-4B8C-83A1-F6EECF244321}">
                <p14:modId xmlns:p14="http://schemas.microsoft.com/office/powerpoint/2010/main" val="89702142"/>
              </p:ext>
            </p:extLst>
          </p:nvPr>
        </p:nvGraphicFramePr>
        <p:xfrm>
          <a:off x="463433" y="2564904"/>
          <a:ext cx="8308441" cy="2070905"/>
        </p:xfrm>
        <a:graphic>
          <a:graphicData uri="http://schemas.openxmlformats.org/drawingml/2006/table">
            <a:tbl>
              <a:tblPr firstRow="1" firstCol="1" bandRow="1"/>
              <a:tblGrid>
                <a:gridCol w="4022947"/>
                <a:gridCol w="4285494"/>
              </a:tblGrid>
              <a:tr h="277930">
                <a:tc>
                  <a:txBody>
                    <a:bodyPr/>
                    <a:lstStyle/>
                    <a:p>
                      <a:pPr indent="228600" algn="ctr">
                        <a:lnSpc>
                          <a:spcPts val="1400"/>
                        </a:lnSpc>
                        <a:spcAft>
                          <a:spcPts val="0"/>
                        </a:spcAft>
                      </a:pPr>
                      <a:r>
                        <a:rPr lang="zh-CN" sz="1400" kern="100">
                          <a:effectLst/>
                          <a:latin typeface="Times New Roman"/>
                          <a:ea typeface="黑体"/>
                        </a:rPr>
                        <a:t>函</a:t>
                      </a:r>
                      <a:r>
                        <a:rPr lang="en-US" sz="1400" kern="100">
                          <a:effectLst/>
                          <a:latin typeface="Times New Roman"/>
                          <a:ea typeface="黑体"/>
                        </a:rPr>
                        <a:t>    </a:t>
                      </a:r>
                      <a:r>
                        <a:rPr lang="zh-CN" sz="1400" kern="100">
                          <a:effectLst/>
                          <a:latin typeface="Times New Roman"/>
                          <a:ea typeface="黑体"/>
                        </a:rPr>
                        <a:t>数</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28600" algn="ctr">
                        <a:lnSpc>
                          <a:spcPts val="1400"/>
                        </a:lnSpc>
                        <a:spcAft>
                          <a:spcPts val="0"/>
                        </a:spcAft>
                      </a:pPr>
                      <a:r>
                        <a:rPr lang="zh-CN" sz="1400" kern="100">
                          <a:effectLst/>
                          <a:latin typeface="Times New Roman"/>
                          <a:ea typeface="黑体"/>
                        </a:rPr>
                        <a:t>功</a:t>
                      </a:r>
                      <a:r>
                        <a:rPr lang="en-US" sz="1400" kern="100">
                          <a:effectLst/>
                          <a:latin typeface="Times New Roman"/>
                          <a:ea typeface="黑体"/>
                        </a:rPr>
                        <a:t>    </a:t>
                      </a:r>
                      <a:r>
                        <a:rPr lang="zh-CN" sz="1400" kern="100">
                          <a:effectLst/>
                          <a:latin typeface="Times New Roman"/>
                          <a:ea typeface="黑体"/>
                        </a:rPr>
                        <a:t>能</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77930">
                <a:tc>
                  <a:txBody>
                    <a:bodyPr/>
                    <a:lstStyle/>
                    <a:p>
                      <a:pPr indent="228600" algn="ctr">
                        <a:lnSpc>
                          <a:spcPts val="1400"/>
                        </a:lnSpc>
                        <a:spcAft>
                          <a:spcPts val="0"/>
                        </a:spcAft>
                      </a:pPr>
                      <a:r>
                        <a:rPr lang="en-US" sz="1400" kern="100">
                          <a:effectLst/>
                          <a:latin typeface="Times New Roman"/>
                          <a:ea typeface="宋体"/>
                        </a:rPr>
                        <a:t>clear()</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zh-CN" sz="1400" kern="100">
                          <a:effectLst/>
                          <a:latin typeface="Times New Roman"/>
                          <a:ea typeface="宋体"/>
                        </a:rPr>
                        <a:t>取消选择所有行</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7930">
                <a:tc>
                  <a:txBody>
                    <a:bodyPr/>
                    <a:lstStyle/>
                    <a:p>
                      <a:pPr indent="228600" algn="ctr">
                        <a:lnSpc>
                          <a:spcPts val="1400"/>
                        </a:lnSpc>
                        <a:spcAft>
                          <a:spcPts val="0"/>
                        </a:spcAft>
                      </a:pPr>
                      <a:r>
                        <a:rPr lang="en-US" sz="1400" kern="100">
                          <a:effectLst/>
                          <a:latin typeface="Times New Roman"/>
                          <a:ea typeface="宋体"/>
                        </a:rPr>
                        <a:t>selectAll()</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zh-CN" sz="1400" kern="100">
                          <a:effectLst/>
                          <a:latin typeface="Times New Roman"/>
                          <a:ea typeface="宋体"/>
                        </a:rPr>
                        <a:t>选择所有行</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7930">
                <a:tc>
                  <a:txBody>
                    <a:bodyPr/>
                    <a:lstStyle/>
                    <a:p>
                      <a:pPr indent="228600" algn="ctr">
                        <a:lnSpc>
                          <a:spcPts val="1400"/>
                        </a:lnSpc>
                        <a:spcAft>
                          <a:spcPts val="0"/>
                        </a:spcAft>
                      </a:pPr>
                      <a:r>
                        <a:rPr lang="en-US" sz="1400" kern="100">
                          <a:effectLst/>
                          <a:latin typeface="Times New Roman"/>
                          <a:ea typeface="宋体"/>
                        </a:rPr>
                        <a:t>select(from, to)/select(index)</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zh-CN" sz="1400" kern="100">
                          <a:effectLst/>
                          <a:latin typeface="Times New Roman"/>
                          <a:ea typeface="宋体"/>
                        </a:rPr>
                        <a:t>选择指定范围（索引）的行</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6188">
                <a:tc>
                  <a:txBody>
                    <a:bodyPr/>
                    <a:lstStyle/>
                    <a:p>
                      <a:pPr indent="228600" algn="ctr">
                        <a:lnSpc>
                          <a:spcPts val="1400"/>
                        </a:lnSpc>
                        <a:spcAft>
                          <a:spcPts val="0"/>
                        </a:spcAft>
                      </a:pPr>
                      <a:r>
                        <a:rPr lang="en-US" sz="1400" kern="100">
                          <a:effectLst/>
                          <a:latin typeface="Times New Roman"/>
                          <a:ea typeface="宋体"/>
                        </a:rPr>
                        <a:t>deselect(from, to)/deselect(index)</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zh-CN" sz="1400" kern="100">
                          <a:effectLst/>
                          <a:latin typeface="Times New Roman"/>
                          <a:ea typeface="宋体"/>
                        </a:rPr>
                        <a:t>取消选择指定范围（索引）的行</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2021">
                <a:tc>
                  <a:txBody>
                    <a:bodyPr/>
                    <a:lstStyle/>
                    <a:p>
                      <a:pPr indent="228600" algn="ctr">
                        <a:lnSpc>
                          <a:spcPts val="1400"/>
                        </a:lnSpc>
                        <a:spcAft>
                          <a:spcPts val="0"/>
                        </a:spcAft>
                      </a:pPr>
                      <a:r>
                        <a:rPr lang="en-US" sz="1400" kern="100">
                          <a:effectLst/>
                          <a:latin typeface="Times New Roman"/>
                          <a:ea typeface="宋体"/>
                        </a:rPr>
                        <a:t>forEach(callback)</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zh-CN" sz="1400" kern="100">
                          <a:effectLst/>
                          <a:latin typeface="Times New Roman"/>
                          <a:ea typeface="宋体"/>
                        </a:rPr>
                        <a:t>遍历所有已选中的行</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0976">
                <a:tc>
                  <a:txBody>
                    <a:bodyPr/>
                    <a:lstStyle/>
                    <a:p>
                      <a:pPr indent="228600" algn="ctr">
                        <a:lnSpc>
                          <a:spcPts val="1400"/>
                        </a:lnSpc>
                        <a:spcAft>
                          <a:spcPts val="0"/>
                        </a:spcAft>
                      </a:pPr>
                      <a:r>
                        <a:rPr lang="en-US" sz="1400" kern="100">
                          <a:effectLst/>
                          <a:latin typeface="Times New Roman"/>
                          <a:ea typeface="宋体"/>
                        </a:rPr>
                        <a:t>contains(index)</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1400"/>
                        </a:lnSpc>
                        <a:spcAft>
                          <a:spcPts val="0"/>
                        </a:spcAft>
                      </a:pPr>
                      <a:r>
                        <a:rPr lang="zh-CN" sz="1400" kern="100" dirty="0">
                          <a:effectLst/>
                          <a:latin typeface="Times New Roman"/>
                          <a:ea typeface="宋体"/>
                        </a:rPr>
                        <a:t>检查指定索引的行是否被选中</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328288915"/>
      </p:ext>
    </p:extLst>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21.5  Qt 5.5</a:t>
            </a:r>
            <a:r>
              <a:rPr lang="zh-CN" altLang="zh-CN" dirty="0"/>
              <a:t>（</a:t>
            </a:r>
            <a:r>
              <a:rPr lang="en-US" altLang="zh-CN" dirty="0"/>
              <a:t>Qt Quick Controls 1.4</a:t>
            </a:r>
            <a:r>
              <a:rPr lang="zh-CN" altLang="zh-CN" dirty="0"/>
              <a:t>）新增</a:t>
            </a:r>
            <a:r>
              <a:rPr lang="zh-CN" altLang="zh-CN" dirty="0" smtClean="0"/>
              <a:t>组件</a:t>
            </a:r>
            <a:endParaRPr lang="zh-CN" altLang="en-US" dirty="0"/>
          </a:p>
        </p:txBody>
      </p:sp>
      <p:sp>
        <p:nvSpPr>
          <p:cNvPr id="3" name="TextBox 2"/>
          <p:cNvSpPr txBox="1"/>
          <p:nvPr/>
        </p:nvSpPr>
        <p:spPr>
          <a:xfrm>
            <a:off x="323528" y="1556792"/>
            <a:ext cx="8496944" cy="1287532"/>
          </a:xfrm>
          <a:prstGeom prst="rect">
            <a:avLst/>
          </a:prstGeom>
          <a:noFill/>
        </p:spPr>
        <p:txBody>
          <a:bodyPr wrap="square" rtlCol="0">
            <a:spAutoFit/>
          </a:bodyPr>
          <a:lstStyle/>
          <a:p>
            <a:pPr indent="446088">
              <a:lnSpc>
                <a:spcPct val="150000"/>
              </a:lnSpc>
            </a:pPr>
            <a:r>
              <a:rPr lang="zh-CN" altLang="zh-CN" b="1" u="sng" dirty="0"/>
              <a:t>【例】</a:t>
            </a:r>
            <a:r>
              <a:rPr lang="zh-CN" altLang="zh-CN" u="sng" dirty="0"/>
              <a:t>（难度一般）</a:t>
            </a:r>
            <a:r>
              <a:rPr lang="zh-CN" altLang="zh-CN" dirty="0"/>
              <a:t>（</a:t>
            </a:r>
            <a:r>
              <a:rPr lang="en-US" altLang="zh-CN" dirty="0"/>
              <a:t>CH2107</a:t>
            </a:r>
            <a:r>
              <a:rPr lang="zh-CN" altLang="zh-CN" dirty="0"/>
              <a:t>）用</a:t>
            </a:r>
            <a:r>
              <a:rPr lang="en-US" altLang="zh-CN" dirty="0" err="1"/>
              <a:t>CircularGauge</a:t>
            </a:r>
            <a:r>
              <a:rPr lang="zh-CN" altLang="zh-CN" dirty="0"/>
              <a:t>实现汽车时速表，按【</a:t>
            </a:r>
            <a:r>
              <a:rPr lang="en-US" altLang="zh-CN" dirty="0"/>
              <a:t>Space</a:t>
            </a:r>
            <a:r>
              <a:rPr lang="zh-CN" altLang="zh-CN" dirty="0"/>
              <a:t>（空格）】键模拟踩油门加速，界面如图</a:t>
            </a:r>
            <a:r>
              <a:rPr lang="en-US" altLang="zh-CN" dirty="0"/>
              <a:t>21.15</a:t>
            </a:r>
            <a:r>
              <a:rPr lang="zh-CN" altLang="zh-CN" dirty="0"/>
              <a:t>所示。</a:t>
            </a:r>
          </a:p>
          <a:p>
            <a:pPr indent="446088">
              <a:lnSpc>
                <a:spcPct val="150000"/>
              </a:lnSpc>
            </a:pPr>
            <a:endParaRPr lang="zh-CN" altLang="en-US" dirty="0"/>
          </a:p>
        </p:txBody>
      </p:sp>
      <p:pic>
        <p:nvPicPr>
          <p:cNvPr id="1843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456" y="2560638"/>
            <a:ext cx="3055013" cy="2524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323528" y="5085184"/>
            <a:ext cx="8496944" cy="1754326"/>
          </a:xfrm>
          <a:prstGeom prst="rect">
            <a:avLst/>
          </a:prstGeom>
          <a:noFill/>
        </p:spPr>
        <p:txBody>
          <a:bodyPr wrap="square" rtlCol="0">
            <a:spAutoFit/>
          </a:bodyPr>
          <a:lstStyle/>
          <a:p>
            <a:pPr indent="446088">
              <a:lnSpc>
                <a:spcPct val="150000"/>
              </a:lnSpc>
            </a:pPr>
            <a:r>
              <a:rPr lang="zh-CN" altLang="zh-CN" b="1" dirty="0">
                <a:solidFill>
                  <a:srgbClr val="00B050"/>
                </a:solidFill>
              </a:rPr>
              <a:t>实现步骤如下。</a:t>
            </a:r>
          </a:p>
          <a:p>
            <a:pPr indent="446088">
              <a:lnSpc>
                <a:spcPct val="150000"/>
              </a:lnSpc>
            </a:pPr>
            <a:r>
              <a:rPr lang="zh-CN" altLang="zh-CN" dirty="0"/>
              <a:t>（</a:t>
            </a:r>
            <a:r>
              <a:rPr lang="en-US" altLang="zh-CN" dirty="0"/>
              <a:t>1</a:t>
            </a:r>
            <a:r>
              <a:rPr lang="zh-CN" altLang="zh-CN" dirty="0"/>
              <a:t>）新建</a:t>
            </a:r>
            <a:r>
              <a:rPr lang="en-US" altLang="zh-CN" dirty="0" err="1"/>
              <a:t>Qt</a:t>
            </a:r>
            <a:r>
              <a:rPr lang="en-US" altLang="zh-CN" dirty="0"/>
              <a:t> Quick Controls</a:t>
            </a:r>
            <a:r>
              <a:rPr lang="zh-CN" altLang="zh-CN" dirty="0"/>
              <a:t>应用程序，项目名称为“</a:t>
            </a:r>
            <a:r>
              <a:rPr lang="en-US" altLang="zh-CN" dirty="0" err="1"/>
              <a:t>CircularGauge</a:t>
            </a:r>
            <a:r>
              <a:rPr lang="zh-CN" altLang="zh-CN" dirty="0"/>
              <a:t>”。</a:t>
            </a:r>
          </a:p>
          <a:p>
            <a:pPr indent="446088">
              <a:lnSpc>
                <a:spcPct val="150000"/>
              </a:lnSpc>
            </a:pPr>
            <a:r>
              <a:rPr lang="zh-CN" altLang="zh-CN" dirty="0"/>
              <a:t>（</a:t>
            </a:r>
            <a:r>
              <a:rPr lang="en-US" altLang="zh-CN" dirty="0"/>
              <a:t>2</a:t>
            </a:r>
            <a:r>
              <a:rPr lang="zh-CN" altLang="zh-CN" dirty="0"/>
              <a:t>）</a:t>
            </a:r>
            <a:r>
              <a:rPr lang="zh-CN" altLang="zh-CN" dirty="0">
                <a:hlinkClick r:id="rId3" action="ppaction://hlinkfile"/>
              </a:rPr>
              <a:t>打开</a:t>
            </a:r>
            <a:r>
              <a:rPr lang="en-US" altLang="zh-CN" dirty="0" err="1">
                <a:hlinkClick r:id="rId3" action="ppaction://hlinkfile"/>
              </a:rPr>
              <a:t>main.qml</a:t>
            </a:r>
            <a:r>
              <a:rPr lang="zh-CN" altLang="zh-CN" dirty="0">
                <a:hlinkClick r:id="rId3" action="ppaction://hlinkfile"/>
              </a:rPr>
              <a:t>文件，修改</a:t>
            </a:r>
            <a:r>
              <a:rPr lang="zh-CN" altLang="zh-CN" dirty="0" smtClean="0">
                <a:hlinkClick r:id="rId3" action="ppaction://hlinkfile"/>
              </a:rPr>
              <a:t>代码</a:t>
            </a:r>
            <a:r>
              <a:rPr lang="zh-CN" altLang="en-US" dirty="0" smtClean="0">
                <a:hlinkClick r:id="rId3" action="ppaction://hlinkfile"/>
              </a:rPr>
              <a:t>。</a:t>
            </a:r>
            <a:endParaRPr lang="zh-CN" altLang="zh-CN" dirty="0"/>
          </a:p>
          <a:p>
            <a:pPr indent="446088">
              <a:lnSpc>
                <a:spcPct val="150000"/>
              </a:lnSpc>
            </a:pPr>
            <a:endParaRPr lang="zh-CN" altLang="en-US" dirty="0"/>
          </a:p>
        </p:txBody>
      </p:sp>
    </p:spTree>
    <p:extLst>
      <p:ext uri="{BB962C8B-B14F-4D97-AF65-F5344CB8AC3E}">
        <p14:creationId xmlns:p14="http://schemas.microsoft.com/office/powerpoint/2010/main" val="1903945357"/>
      </p:ext>
    </p:extLst>
  </p:cSld>
  <p:clrMapOvr>
    <a:masterClrMapping/>
  </p:clrMapOvr>
  <p:transition spd="slow">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21.5  </a:t>
            </a:r>
            <a:r>
              <a:rPr lang="en-US" altLang="zh-CN" dirty="0" err="1"/>
              <a:t>Qt</a:t>
            </a:r>
            <a:r>
              <a:rPr lang="en-US" altLang="zh-CN" dirty="0"/>
              <a:t> 5.5</a:t>
            </a:r>
            <a:r>
              <a:rPr lang="zh-CN" altLang="zh-CN" dirty="0"/>
              <a:t>（</a:t>
            </a:r>
            <a:r>
              <a:rPr lang="en-US" altLang="zh-CN" dirty="0" err="1"/>
              <a:t>Qt</a:t>
            </a:r>
            <a:r>
              <a:rPr lang="en-US" altLang="zh-CN" dirty="0"/>
              <a:t> Quick Controls 1.4</a:t>
            </a:r>
            <a:r>
              <a:rPr lang="zh-CN" altLang="zh-CN" dirty="0"/>
              <a:t>）新增组件</a:t>
            </a:r>
            <a:endParaRPr lang="zh-CN" altLang="en-US" dirty="0"/>
          </a:p>
        </p:txBody>
      </p:sp>
      <p:sp>
        <p:nvSpPr>
          <p:cNvPr id="3" name="TextBox 2"/>
          <p:cNvSpPr txBox="1"/>
          <p:nvPr/>
        </p:nvSpPr>
        <p:spPr>
          <a:xfrm>
            <a:off x="467544" y="1556792"/>
            <a:ext cx="8280920" cy="1287532"/>
          </a:xfrm>
          <a:prstGeom prst="rect">
            <a:avLst/>
          </a:prstGeom>
          <a:noFill/>
        </p:spPr>
        <p:txBody>
          <a:bodyPr wrap="square" rtlCol="0">
            <a:spAutoFit/>
          </a:bodyPr>
          <a:lstStyle/>
          <a:p>
            <a:pPr indent="446088">
              <a:lnSpc>
                <a:spcPct val="150000"/>
              </a:lnSpc>
            </a:pPr>
            <a:r>
              <a:rPr lang="zh-CN" altLang="zh-CN" b="1" u="sng" dirty="0"/>
              <a:t>【例】</a:t>
            </a:r>
            <a:r>
              <a:rPr lang="zh-CN" altLang="zh-CN" u="sng" dirty="0"/>
              <a:t>（简单）</a:t>
            </a:r>
            <a:r>
              <a:rPr lang="zh-CN" altLang="zh-CN" dirty="0"/>
              <a:t>（</a:t>
            </a:r>
            <a:r>
              <a:rPr lang="en-US" altLang="zh-CN" dirty="0"/>
              <a:t>CH2108</a:t>
            </a:r>
            <a:r>
              <a:rPr lang="zh-CN" altLang="zh-CN" dirty="0"/>
              <a:t>）用</a:t>
            </a:r>
            <a:r>
              <a:rPr lang="en-US" altLang="zh-CN" dirty="0"/>
              <a:t>Gauge</a:t>
            </a:r>
            <a:r>
              <a:rPr lang="zh-CN" altLang="zh-CN" dirty="0"/>
              <a:t>实现温度计，单击“升温”、“降温”按钮实现温度读数的升降，界面如图</a:t>
            </a:r>
            <a:r>
              <a:rPr lang="en-US" altLang="zh-CN" dirty="0"/>
              <a:t>21.16</a:t>
            </a:r>
            <a:r>
              <a:rPr lang="zh-CN" altLang="zh-CN" dirty="0"/>
              <a:t>所示。</a:t>
            </a:r>
          </a:p>
          <a:p>
            <a:pPr indent="446088">
              <a:lnSpc>
                <a:spcPct val="150000"/>
              </a:lnSpc>
            </a:pPr>
            <a:endParaRPr lang="zh-CN" altLang="en-US" dirty="0"/>
          </a:p>
        </p:txBody>
      </p:sp>
      <p:pic>
        <p:nvPicPr>
          <p:cNvPr id="1945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2420888"/>
            <a:ext cx="3456384" cy="3150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0804198"/>
      </p:ext>
    </p:extLst>
  </p:cSld>
  <p:clrMapOvr>
    <a:masterClrMapping/>
  </p:clrMapOvr>
  <p:transition spd="slow">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683568" y="2276872"/>
            <a:ext cx="8064896" cy="3744416"/>
          </a:xfrm>
          <a:prstGeom prst="rect">
            <a:avLst/>
          </a:prstGeom>
          <a:solidFill>
            <a:schemeClr val="bg1">
              <a:lumMod val="8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Pct val="100000"/>
              <a:buFont typeface="Arial" charset="0"/>
              <a:buNone/>
              <a:tabLst/>
            </a:pPr>
            <a:endParaRPr kumimoji="0" lang="zh-CN" altLang="en-US" sz="2400" b="0" i="0" u="none" strike="noStrike" cap="none" normalizeH="0" baseline="0" smtClean="0">
              <a:ln>
                <a:noFill/>
              </a:ln>
              <a:solidFill>
                <a:schemeClr val="tx1"/>
              </a:solidFill>
              <a:effectLst/>
              <a:latin typeface="Arial" charset="0"/>
              <a:ea typeface="標楷體" pitchFamily="65" charset="-120"/>
            </a:endParaRPr>
          </a:p>
        </p:txBody>
      </p:sp>
      <p:sp>
        <p:nvSpPr>
          <p:cNvPr id="2" name="标题 1"/>
          <p:cNvSpPr>
            <a:spLocks noGrp="1"/>
          </p:cNvSpPr>
          <p:nvPr>
            <p:ph type="title"/>
          </p:nvPr>
        </p:nvSpPr>
        <p:spPr/>
        <p:txBody>
          <a:bodyPr/>
          <a:lstStyle/>
          <a:p>
            <a:r>
              <a:rPr lang="en-US" altLang="zh-CN" dirty="0"/>
              <a:t>21.5  </a:t>
            </a:r>
            <a:r>
              <a:rPr lang="en-US" altLang="zh-CN" dirty="0" err="1"/>
              <a:t>Qt</a:t>
            </a:r>
            <a:r>
              <a:rPr lang="en-US" altLang="zh-CN" dirty="0"/>
              <a:t> 5.5</a:t>
            </a:r>
            <a:r>
              <a:rPr lang="zh-CN" altLang="zh-CN" dirty="0"/>
              <a:t>（</a:t>
            </a:r>
            <a:r>
              <a:rPr lang="en-US" altLang="zh-CN" dirty="0" err="1"/>
              <a:t>Qt</a:t>
            </a:r>
            <a:r>
              <a:rPr lang="en-US" altLang="zh-CN" dirty="0"/>
              <a:t> Quick Controls 1.4</a:t>
            </a:r>
            <a:r>
              <a:rPr lang="zh-CN" altLang="zh-CN" dirty="0"/>
              <a:t>）新增组件</a:t>
            </a:r>
            <a:endParaRPr lang="zh-CN" altLang="en-US" dirty="0"/>
          </a:p>
        </p:txBody>
      </p:sp>
      <p:sp>
        <p:nvSpPr>
          <p:cNvPr id="3" name="TextBox 2"/>
          <p:cNvSpPr txBox="1"/>
          <p:nvPr/>
        </p:nvSpPr>
        <p:spPr>
          <a:xfrm>
            <a:off x="395536" y="1124744"/>
            <a:ext cx="8424936" cy="5170646"/>
          </a:xfrm>
          <a:prstGeom prst="rect">
            <a:avLst/>
          </a:prstGeom>
          <a:noFill/>
        </p:spPr>
        <p:txBody>
          <a:bodyPr wrap="square" rtlCol="0">
            <a:spAutoFit/>
          </a:bodyPr>
          <a:lstStyle/>
          <a:p>
            <a:pPr indent="446088"/>
            <a:r>
              <a:rPr lang="zh-CN" altLang="zh-CN" b="1" dirty="0">
                <a:solidFill>
                  <a:srgbClr val="00B050"/>
                </a:solidFill>
              </a:rPr>
              <a:t>实现步骤如下。</a:t>
            </a:r>
          </a:p>
          <a:p>
            <a:pPr indent="446088"/>
            <a:r>
              <a:rPr lang="zh-CN" altLang="zh-CN" dirty="0"/>
              <a:t>（</a:t>
            </a:r>
            <a:r>
              <a:rPr lang="en-US" altLang="zh-CN" dirty="0"/>
              <a:t>1</a:t>
            </a:r>
            <a:r>
              <a:rPr lang="zh-CN" altLang="zh-CN" dirty="0"/>
              <a:t>）新建</a:t>
            </a:r>
            <a:r>
              <a:rPr lang="en-US" altLang="zh-CN" dirty="0" err="1"/>
              <a:t>Qt</a:t>
            </a:r>
            <a:r>
              <a:rPr lang="en-US" altLang="zh-CN" dirty="0"/>
              <a:t> Quick Controls</a:t>
            </a:r>
            <a:r>
              <a:rPr lang="zh-CN" altLang="zh-CN" dirty="0"/>
              <a:t>应用程序，项目名称为“</a:t>
            </a:r>
            <a:r>
              <a:rPr lang="en-US" altLang="zh-CN" dirty="0"/>
              <a:t>Gauge</a:t>
            </a:r>
            <a:r>
              <a:rPr lang="zh-CN" altLang="zh-CN" dirty="0"/>
              <a:t>”。</a:t>
            </a:r>
          </a:p>
          <a:p>
            <a:pPr indent="446088"/>
            <a:r>
              <a:rPr lang="zh-CN" altLang="zh-CN" dirty="0"/>
              <a:t>（</a:t>
            </a:r>
            <a:r>
              <a:rPr lang="en-US" altLang="zh-CN" dirty="0"/>
              <a:t>2</a:t>
            </a:r>
            <a:r>
              <a:rPr lang="zh-CN" altLang="zh-CN" dirty="0"/>
              <a:t>）</a:t>
            </a:r>
            <a:r>
              <a:rPr lang="zh-CN" altLang="zh-CN" dirty="0">
                <a:hlinkClick r:id="rId2" action="ppaction://hlinkfile"/>
              </a:rPr>
              <a:t>打开</a:t>
            </a:r>
            <a:r>
              <a:rPr lang="en-US" altLang="zh-CN" dirty="0" err="1">
                <a:hlinkClick r:id="rId2" action="ppaction://hlinkfile"/>
              </a:rPr>
              <a:t>MainForm.ui.qml</a:t>
            </a:r>
            <a:r>
              <a:rPr lang="zh-CN" altLang="zh-CN" dirty="0">
                <a:hlinkClick r:id="rId2" action="ppaction://hlinkfile"/>
              </a:rPr>
              <a:t>文件，编写</a:t>
            </a:r>
            <a:r>
              <a:rPr lang="zh-CN" altLang="zh-CN" dirty="0" smtClean="0">
                <a:hlinkClick r:id="rId2" action="ppaction://hlinkfile"/>
              </a:rPr>
              <a:t>代码</a:t>
            </a:r>
            <a:r>
              <a:rPr lang="zh-CN" altLang="en-US" dirty="0" smtClean="0">
                <a:hlinkClick r:id="rId2" action="ppaction://hlinkfile"/>
              </a:rPr>
              <a:t>。</a:t>
            </a:r>
            <a:endParaRPr lang="zh-CN" altLang="zh-CN" dirty="0"/>
          </a:p>
          <a:p>
            <a:pPr indent="446088"/>
            <a:r>
              <a:rPr lang="zh-CN" altLang="zh-CN" dirty="0"/>
              <a:t>（</a:t>
            </a:r>
            <a:r>
              <a:rPr lang="en-US" altLang="zh-CN" dirty="0"/>
              <a:t>3</a:t>
            </a:r>
            <a:r>
              <a:rPr lang="zh-CN" altLang="zh-CN" dirty="0"/>
              <a:t>）打开</a:t>
            </a:r>
            <a:r>
              <a:rPr lang="en-US" altLang="zh-CN" dirty="0" err="1"/>
              <a:t>main.qml</a:t>
            </a:r>
            <a:r>
              <a:rPr lang="zh-CN" altLang="zh-CN" dirty="0"/>
              <a:t>文件，修改代码如下：</a:t>
            </a:r>
          </a:p>
          <a:p>
            <a:pPr indent="446088"/>
            <a:r>
              <a:rPr lang="en-US" altLang="zh-CN" sz="1600" dirty="0"/>
              <a:t>import </a:t>
            </a:r>
            <a:r>
              <a:rPr lang="en-US" altLang="zh-CN" sz="1600" dirty="0" err="1"/>
              <a:t>QtQuick</a:t>
            </a:r>
            <a:r>
              <a:rPr lang="en-US" altLang="zh-CN" sz="1600" dirty="0"/>
              <a:t> 2.5</a:t>
            </a:r>
            <a:endParaRPr lang="zh-CN" altLang="zh-CN" sz="1600" dirty="0"/>
          </a:p>
          <a:p>
            <a:pPr indent="446088"/>
            <a:r>
              <a:rPr lang="en-US" altLang="zh-CN" sz="1600" dirty="0"/>
              <a:t>import </a:t>
            </a:r>
            <a:r>
              <a:rPr lang="en-US" altLang="zh-CN" sz="1600" dirty="0" err="1"/>
              <a:t>QtQuick.Controls</a:t>
            </a:r>
            <a:r>
              <a:rPr lang="en-US" altLang="zh-CN" sz="1600" dirty="0"/>
              <a:t> 1.4</a:t>
            </a:r>
            <a:endParaRPr lang="zh-CN" altLang="zh-CN" sz="1600" dirty="0"/>
          </a:p>
          <a:p>
            <a:pPr indent="446088"/>
            <a:r>
              <a:rPr lang="en-US" altLang="zh-CN" sz="1600" dirty="0"/>
              <a:t>import </a:t>
            </a:r>
            <a:r>
              <a:rPr lang="en-US" altLang="zh-CN" sz="1600" dirty="0" err="1"/>
              <a:t>QtQuick.Dialogs</a:t>
            </a:r>
            <a:r>
              <a:rPr lang="en-US" altLang="zh-CN" sz="1600" dirty="0"/>
              <a:t> 1.2</a:t>
            </a:r>
            <a:endParaRPr lang="zh-CN" altLang="zh-CN" sz="1600" dirty="0"/>
          </a:p>
          <a:p>
            <a:pPr indent="446088"/>
            <a:r>
              <a:rPr lang="en-US" altLang="zh-CN" sz="1600" dirty="0"/>
              <a:t> </a:t>
            </a:r>
            <a:endParaRPr lang="zh-CN" altLang="zh-CN" sz="1600" dirty="0"/>
          </a:p>
          <a:p>
            <a:pPr indent="446088"/>
            <a:r>
              <a:rPr lang="en-US" altLang="zh-CN" sz="1600" dirty="0" err="1"/>
              <a:t>ApplicationWindow</a:t>
            </a:r>
            <a:r>
              <a:rPr lang="en-US" altLang="zh-CN" sz="1600" dirty="0"/>
              <a:t> {				</a:t>
            </a:r>
            <a:r>
              <a:rPr lang="en-US" altLang="zh-CN" sz="1600" dirty="0" smtClean="0"/>
              <a:t>//</a:t>
            </a:r>
            <a:r>
              <a:rPr lang="zh-CN" altLang="zh-CN" sz="1600" dirty="0"/>
              <a:t>主应用窗口</a:t>
            </a:r>
          </a:p>
          <a:p>
            <a:pPr indent="446088"/>
            <a:r>
              <a:rPr lang="en-US" altLang="zh-CN" sz="1600" dirty="0"/>
              <a:t>    visible: true</a:t>
            </a:r>
            <a:endParaRPr lang="zh-CN" altLang="zh-CN" sz="1600" dirty="0"/>
          </a:p>
          <a:p>
            <a:pPr indent="446088"/>
            <a:r>
              <a:rPr lang="en-US" altLang="zh-CN" sz="1600" dirty="0"/>
              <a:t>    width: 320</a:t>
            </a:r>
            <a:endParaRPr lang="zh-CN" altLang="zh-CN" sz="1600" dirty="0"/>
          </a:p>
          <a:p>
            <a:pPr indent="446088"/>
            <a:r>
              <a:rPr lang="en-US" altLang="zh-CN" sz="1600" dirty="0"/>
              <a:t>    height: 270</a:t>
            </a:r>
            <a:endParaRPr lang="zh-CN" altLang="zh-CN" sz="1600" dirty="0"/>
          </a:p>
          <a:p>
            <a:pPr indent="446088"/>
            <a:r>
              <a:rPr lang="en-US" altLang="zh-CN" sz="1600" dirty="0"/>
              <a:t>    title: </a:t>
            </a:r>
            <a:r>
              <a:rPr lang="en-US" altLang="zh-CN" sz="1600" i="1" dirty="0" err="1"/>
              <a:t>qsTr</a:t>
            </a:r>
            <a:r>
              <a:rPr lang="en-US" altLang="zh-CN" sz="1600" dirty="0"/>
              <a:t>("</a:t>
            </a:r>
            <a:r>
              <a:rPr lang="zh-CN" altLang="zh-CN" sz="1600" dirty="0"/>
              <a:t>温度计</a:t>
            </a:r>
            <a:r>
              <a:rPr lang="en-US" altLang="zh-CN" sz="1600" dirty="0"/>
              <a:t>")</a:t>
            </a:r>
            <a:endParaRPr lang="zh-CN" altLang="zh-CN" sz="1600" dirty="0"/>
          </a:p>
          <a:p>
            <a:pPr indent="446088"/>
            <a:r>
              <a:rPr lang="en-US" altLang="zh-CN" sz="1600" dirty="0"/>
              <a:t>    </a:t>
            </a:r>
            <a:r>
              <a:rPr lang="en-US" altLang="zh-CN" sz="1600" dirty="0" err="1"/>
              <a:t>MainForm</a:t>
            </a:r>
            <a:r>
              <a:rPr lang="en-US" altLang="zh-CN" sz="1600" dirty="0"/>
              <a:t> {</a:t>
            </a:r>
            <a:endParaRPr lang="zh-CN" altLang="zh-CN" sz="1600" dirty="0"/>
          </a:p>
          <a:p>
            <a:pPr indent="446088"/>
            <a:r>
              <a:rPr lang="en-US" altLang="zh-CN" sz="1600" dirty="0"/>
              <a:t>        </a:t>
            </a:r>
            <a:r>
              <a:rPr lang="en-US" altLang="zh-CN" sz="1600" dirty="0" err="1"/>
              <a:t>anchors.fill</a:t>
            </a:r>
            <a:r>
              <a:rPr lang="en-US" altLang="zh-CN" sz="1600" dirty="0"/>
              <a:t>: </a:t>
            </a:r>
            <a:r>
              <a:rPr lang="en-US" altLang="zh-CN" sz="1600" i="1" dirty="0"/>
              <a:t>parent</a:t>
            </a:r>
            <a:endParaRPr lang="zh-CN" altLang="zh-CN" sz="1600" dirty="0"/>
          </a:p>
          <a:p>
            <a:pPr indent="446088"/>
            <a:r>
              <a:rPr lang="en-US" altLang="zh-CN" sz="1600" dirty="0"/>
              <a:t>        button1.onClicked: </a:t>
            </a:r>
            <a:r>
              <a:rPr lang="en-US" altLang="zh-CN" sz="1600" i="1" dirty="0" err="1"/>
              <a:t>thermometer</a:t>
            </a:r>
            <a:r>
              <a:rPr lang="en-US" altLang="zh-CN" sz="1600" dirty="0" err="1"/>
              <a:t>.value</a:t>
            </a:r>
            <a:r>
              <a:rPr lang="en-US" altLang="zh-CN" sz="1600" dirty="0"/>
              <a:t> += 5	//</a:t>
            </a:r>
            <a:r>
              <a:rPr lang="zh-CN" altLang="zh-CN" sz="1600" dirty="0"/>
              <a:t>温度增加</a:t>
            </a:r>
          </a:p>
          <a:p>
            <a:pPr indent="446088"/>
            <a:r>
              <a:rPr lang="en-US" altLang="zh-CN" sz="1600" dirty="0"/>
              <a:t>        button2.onClicked: </a:t>
            </a:r>
            <a:r>
              <a:rPr lang="en-US" altLang="zh-CN" sz="1600" i="1" dirty="0" err="1"/>
              <a:t>thermometer</a:t>
            </a:r>
            <a:r>
              <a:rPr lang="en-US" altLang="zh-CN" sz="1600" dirty="0" err="1"/>
              <a:t>.value</a:t>
            </a:r>
            <a:r>
              <a:rPr lang="en-US" altLang="zh-CN" sz="1600" dirty="0"/>
              <a:t> -= 5	//</a:t>
            </a:r>
            <a:r>
              <a:rPr lang="zh-CN" altLang="zh-CN" sz="1600" dirty="0"/>
              <a:t>温度降低</a:t>
            </a:r>
          </a:p>
          <a:p>
            <a:pPr indent="446088"/>
            <a:r>
              <a:rPr lang="en-US" altLang="zh-CN" sz="1600" dirty="0"/>
              <a:t>    }</a:t>
            </a:r>
            <a:endParaRPr lang="zh-CN" altLang="zh-CN" sz="1600" dirty="0"/>
          </a:p>
          <a:p>
            <a:pPr indent="446088"/>
            <a:r>
              <a:rPr lang="en-US" altLang="zh-CN" sz="1600" dirty="0"/>
              <a:t>}</a:t>
            </a:r>
            <a:endParaRPr lang="zh-CN" altLang="zh-CN" sz="1600" dirty="0"/>
          </a:p>
          <a:p>
            <a:pPr indent="446088"/>
            <a:endParaRPr lang="zh-CN" altLang="en-US" dirty="0"/>
          </a:p>
        </p:txBody>
      </p:sp>
    </p:spTree>
    <p:extLst>
      <p:ext uri="{BB962C8B-B14F-4D97-AF65-F5344CB8AC3E}">
        <p14:creationId xmlns:p14="http://schemas.microsoft.com/office/powerpoint/2010/main" val="1458946378"/>
      </p:ext>
    </p:extLst>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458801366"/>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21.1.1  </a:t>
            </a:r>
            <a:r>
              <a:rPr lang="zh-CN" altLang="zh-CN" sz="3200" dirty="0"/>
              <a:t>第一个</a:t>
            </a:r>
            <a:r>
              <a:rPr lang="en-US" altLang="zh-CN" sz="3200" dirty="0" err="1"/>
              <a:t>Qt</a:t>
            </a:r>
            <a:r>
              <a:rPr lang="en-US" altLang="zh-CN" sz="3200" dirty="0"/>
              <a:t> Quick Controls</a:t>
            </a:r>
            <a:r>
              <a:rPr lang="zh-CN" altLang="zh-CN" sz="3200" dirty="0"/>
              <a:t>程序</a:t>
            </a:r>
            <a:endParaRPr lang="zh-CN" altLang="en-US" dirty="0"/>
          </a:p>
        </p:txBody>
      </p:sp>
      <p:sp>
        <p:nvSpPr>
          <p:cNvPr id="3" name="TextBox 2"/>
          <p:cNvSpPr txBox="1"/>
          <p:nvPr/>
        </p:nvSpPr>
        <p:spPr>
          <a:xfrm>
            <a:off x="395536" y="1052736"/>
            <a:ext cx="8424936" cy="2308324"/>
          </a:xfrm>
          <a:prstGeom prst="rect">
            <a:avLst/>
          </a:prstGeom>
          <a:noFill/>
        </p:spPr>
        <p:txBody>
          <a:bodyPr wrap="square" rtlCol="0">
            <a:spAutoFit/>
          </a:bodyPr>
          <a:lstStyle/>
          <a:p>
            <a:pPr indent="446088"/>
            <a:r>
              <a:rPr lang="zh-CN" altLang="zh-CN" dirty="0"/>
              <a:t>（</a:t>
            </a:r>
            <a:r>
              <a:rPr lang="en-US" altLang="zh-CN" dirty="0"/>
              <a:t>4</a:t>
            </a:r>
            <a:r>
              <a:rPr lang="zh-CN" altLang="zh-CN" dirty="0"/>
              <a:t>）单击“下一步”按钮，在“</a:t>
            </a:r>
            <a:r>
              <a:rPr lang="en-US" altLang="zh-CN" dirty="0"/>
              <a:t>Kit Selection</a:t>
            </a:r>
            <a:r>
              <a:rPr lang="zh-CN" altLang="zh-CN" dirty="0"/>
              <a:t>”页系统默认已指定程序的编译器和调试器，直接单击“下一步”按钮，接下来的“项目管理”页自动汇总出要添加到该项目的文件，单击“完成”按钮完成</a:t>
            </a:r>
            <a:r>
              <a:rPr lang="en-US" altLang="zh-CN" dirty="0" err="1"/>
              <a:t>Qt</a:t>
            </a:r>
            <a:r>
              <a:rPr lang="en-US" altLang="zh-CN" dirty="0"/>
              <a:t> Quick Controls</a:t>
            </a:r>
            <a:r>
              <a:rPr lang="zh-CN" altLang="zh-CN" dirty="0"/>
              <a:t>应用程序的创建。</a:t>
            </a:r>
          </a:p>
          <a:p>
            <a:pPr indent="446088" fontAlgn="ctr"/>
            <a:r>
              <a:rPr lang="zh-CN" altLang="zh-CN" dirty="0"/>
              <a:t>单击 </a:t>
            </a:r>
            <a:r>
              <a:rPr lang="en-US" altLang="zh-CN" dirty="0"/>
              <a:t> </a:t>
            </a:r>
            <a:r>
              <a:rPr lang="en-US" altLang="zh-CN" dirty="0" smtClean="0"/>
              <a:t>   </a:t>
            </a:r>
            <a:r>
              <a:rPr lang="zh-CN" altLang="zh-CN" dirty="0" smtClean="0"/>
              <a:t>运行</a:t>
            </a:r>
            <a:r>
              <a:rPr lang="zh-CN" altLang="zh-CN" dirty="0"/>
              <a:t>程序，出现“</a:t>
            </a:r>
            <a:r>
              <a:rPr lang="en-US" altLang="zh-CN" dirty="0"/>
              <a:t>Hello World</a:t>
            </a:r>
            <a:r>
              <a:rPr lang="zh-CN" altLang="zh-CN" dirty="0"/>
              <a:t>”窗口。该窗口包含一个“</a:t>
            </a:r>
            <a:r>
              <a:rPr lang="en-US" altLang="zh-CN" dirty="0"/>
              <a:t>File</a:t>
            </a:r>
            <a:r>
              <a:rPr lang="zh-CN" altLang="zh-CN" dirty="0"/>
              <a:t>”主菜单，界面上有</a:t>
            </a:r>
            <a:r>
              <a:rPr lang="en-US" altLang="zh-CN" dirty="0"/>
              <a:t>2</a:t>
            </a:r>
            <a:r>
              <a:rPr lang="zh-CN" altLang="zh-CN" dirty="0"/>
              <a:t>个按钮：“</a:t>
            </a:r>
            <a:r>
              <a:rPr lang="en-US" altLang="zh-CN" dirty="0"/>
              <a:t>Press Me 1</a:t>
            </a:r>
            <a:r>
              <a:rPr lang="zh-CN" altLang="zh-CN" dirty="0"/>
              <a:t>”和“</a:t>
            </a:r>
            <a:r>
              <a:rPr lang="en-US" altLang="zh-CN" dirty="0"/>
              <a:t>Press Me 2</a:t>
            </a:r>
            <a:r>
              <a:rPr lang="zh-CN" altLang="zh-CN" dirty="0"/>
              <a:t>”，单击“</a:t>
            </a:r>
            <a:r>
              <a:rPr lang="en-US" altLang="zh-CN" dirty="0"/>
              <a:t>File</a:t>
            </a:r>
            <a:r>
              <a:rPr lang="zh-CN" altLang="zh-CN" dirty="0"/>
              <a:t>”菜单下的“</a:t>
            </a:r>
            <a:r>
              <a:rPr lang="en-US" altLang="zh-CN" dirty="0"/>
              <a:t>Open</a:t>
            </a:r>
            <a:r>
              <a:rPr lang="zh-CN" altLang="zh-CN" dirty="0"/>
              <a:t>”子菜单项以及</a:t>
            </a:r>
            <a:r>
              <a:rPr lang="en-US" altLang="zh-CN" dirty="0"/>
              <a:t>2</a:t>
            </a:r>
            <a:r>
              <a:rPr lang="zh-CN" altLang="zh-CN" dirty="0"/>
              <a:t>个按钮，分别弹出不同的对话框或输出提示信息，如图</a:t>
            </a:r>
            <a:r>
              <a:rPr lang="en-US" altLang="zh-CN" dirty="0"/>
              <a:t>21.3</a:t>
            </a:r>
            <a:r>
              <a:rPr lang="zh-CN" altLang="zh-CN" dirty="0"/>
              <a:t>所示。</a:t>
            </a:r>
          </a:p>
          <a:p>
            <a:pPr indent="446088"/>
            <a:endParaRPr lang="zh-CN"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988840"/>
            <a:ext cx="15081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808728959"/>
              </p:ext>
            </p:extLst>
          </p:nvPr>
        </p:nvGraphicFramePr>
        <p:xfrm>
          <a:off x="2267744" y="2996952"/>
          <a:ext cx="4608512" cy="3649942"/>
        </p:xfrm>
        <a:graphic>
          <a:graphicData uri="http://schemas.openxmlformats.org/presentationml/2006/ole">
            <mc:AlternateContent xmlns:mc="http://schemas.openxmlformats.org/markup-compatibility/2006">
              <mc:Choice xmlns:v="urn:schemas-microsoft-com:vml" Requires="v">
                <p:oleObj spid="_x0000_s3079" name="Visio" r:id="rId4" imgW="6295178" imgH="4980690" progId="Visio.Drawing.11">
                  <p:embed/>
                </p:oleObj>
              </mc:Choice>
              <mc:Fallback>
                <p:oleObj name="Visio" r:id="rId4" imgW="6295178" imgH="498069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744" y="2996952"/>
                        <a:ext cx="4608512" cy="3649942"/>
                      </a:xfrm>
                      <a:prstGeom prst="rect">
                        <a:avLst/>
                      </a:prstGeom>
                      <a:noFill/>
                    </p:spPr>
                  </p:pic>
                </p:oleObj>
              </mc:Fallback>
            </mc:AlternateContent>
          </a:graphicData>
        </a:graphic>
      </p:graphicFrame>
    </p:spTree>
    <p:extLst>
      <p:ext uri="{BB962C8B-B14F-4D97-AF65-F5344CB8AC3E}">
        <p14:creationId xmlns:p14="http://schemas.microsoft.com/office/powerpoint/2010/main" val="540679499"/>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21.1.2  Qt Quick</a:t>
            </a:r>
            <a:r>
              <a:rPr lang="zh-CN" altLang="zh-CN" dirty="0"/>
              <a:t>窗体应用程序的</a:t>
            </a:r>
            <a:r>
              <a:rPr lang="zh-CN" altLang="zh-CN" dirty="0" smtClean="0"/>
              <a:t>构成</a:t>
            </a:r>
            <a:endParaRPr lang="zh-CN" altLang="en-US" dirty="0"/>
          </a:p>
        </p:txBody>
      </p:sp>
      <p:sp>
        <p:nvSpPr>
          <p:cNvPr id="3" name="TextBox 2"/>
          <p:cNvSpPr txBox="1"/>
          <p:nvPr/>
        </p:nvSpPr>
        <p:spPr>
          <a:xfrm>
            <a:off x="323528" y="1556792"/>
            <a:ext cx="8568952" cy="1754326"/>
          </a:xfrm>
          <a:prstGeom prst="rect">
            <a:avLst/>
          </a:prstGeom>
          <a:noFill/>
        </p:spPr>
        <p:txBody>
          <a:bodyPr wrap="square" rtlCol="0">
            <a:spAutoFit/>
          </a:bodyPr>
          <a:lstStyle/>
          <a:p>
            <a:pPr indent="446088">
              <a:lnSpc>
                <a:spcPct val="150000"/>
              </a:lnSpc>
            </a:pPr>
            <a:r>
              <a:rPr lang="zh-CN" altLang="zh-CN" dirty="0"/>
              <a:t>上面这个程序是由</a:t>
            </a:r>
            <a:r>
              <a:rPr lang="en-US" altLang="zh-CN" dirty="0" err="1"/>
              <a:t>Qt</a:t>
            </a:r>
            <a:r>
              <a:rPr lang="en-US" altLang="zh-CN" dirty="0"/>
              <a:t> Creator</a:t>
            </a:r>
            <a:r>
              <a:rPr lang="zh-CN" altLang="zh-CN" dirty="0"/>
              <a:t>环境自动生成的，是一个典型的</a:t>
            </a:r>
            <a:r>
              <a:rPr lang="en-US" altLang="zh-CN" dirty="0" err="1"/>
              <a:t>Qt</a:t>
            </a:r>
            <a:r>
              <a:rPr lang="en-US" altLang="zh-CN" dirty="0"/>
              <a:t> Quick</a:t>
            </a:r>
            <a:r>
              <a:rPr lang="zh-CN" altLang="zh-CN" dirty="0"/>
              <a:t>窗体应用程序，展开项目视图可以看到其目录结构与普通</a:t>
            </a:r>
            <a:r>
              <a:rPr lang="en-US" altLang="zh-CN" dirty="0"/>
              <a:t>QML</a:t>
            </a:r>
            <a:r>
              <a:rPr lang="zh-CN" altLang="zh-CN" dirty="0"/>
              <a:t>程序一样，主要有两个文件：</a:t>
            </a:r>
            <a:r>
              <a:rPr lang="en-US" altLang="zh-CN" dirty="0" err="1"/>
              <a:t>main.qml</a:t>
            </a:r>
            <a:r>
              <a:rPr lang="zh-CN" altLang="zh-CN" dirty="0"/>
              <a:t>和</a:t>
            </a:r>
            <a:r>
              <a:rPr lang="en-US" altLang="zh-CN" dirty="0" err="1"/>
              <a:t>MainForm.ui.qml</a:t>
            </a:r>
            <a:r>
              <a:rPr lang="zh-CN" altLang="zh-CN" dirty="0"/>
              <a:t>。</a:t>
            </a:r>
          </a:p>
          <a:p>
            <a:pPr indent="446088">
              <a:lnSpc>
                <a:spcPct val="150000"/>
              </a:lnSpc>
            </a:pPr>
            <a:r>
              <a:rPr lang="zh-CN" altLang="zh-CN" dirty="0" smtClean="0"/>
              <a:t>其中</a:t>
            </a:r>
            <a:r>
              <a:rPr lang="zh-CN" altLang="zh-CN" dirty="0"/>
              <a:t>，项目</a:t>
            </a:r>
            <a:r>
              <a:rPr lang="zh-CN" altLang="zh-CN" dirty="0">
                <a:hlinkClick r:id="rId2" action="ppaction://hlinkfile"/>
              </a:rPr>
              <a:t>启动的主程序文件为</a:t>
            </a:r>
            <a:r>
              <a:rPr lang="en-US" altLang="zh-CN" dirty="0" err="1">
                <a:hlinkClick r:id="rId2" action="ppaction://hlinkfile"/>
              </a:rPr>
              <a:t>main.qml</a:t>
            </a:r>
            <a:r>
              <a:rPr lang="zh-CN" altLang="zh-CN" dirty="0">
                <a:hlinkClick r:id="rId2" action="ppaction://hlinkfile"/>
              </a:rPr>
              <a:t>，其</a:t>
            </a:r>
            <a:r>
              <a:rPr lang="zh-CN" altLang="zh-CN" dirty="0" smtClean="0">
                <a:hlinkClick r:id="rId2" action="ppaction://hlinkfile"/>
              </a:rPr>
              <a:t>代码</a:t>
            </a:r>
            <a:r>
              <a:rPr lang="zh-CN" altLang="en-US" dirty="0" smtClean="0">
                <a:hlinkClick r:id="rId2" action="ppaction://hlinkfile"/>
              </a:rPr>
              <a:t>。</a:t>
            </a:r>
            <a:endParaRPr lang="zh-CN" altLang="zh-CN" dirty="0"/>
          </a:p>
        </p:txBody>
      </p:sp>
    </p:spTree>
    <p:extLst>
      <p:ext uri="{BB962C8B-B14F-4D97-AF65-F5344CB8AC3E}">
        <p14:creationId xmlns:p14="http://schemas.microsoft.com/office/powerpoint/2010/main" val="1947890712"/>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21.1.2  </a:t>
            </a:r>
            <a:r>
              <a:rPr lang="en-US" altLang="zh-CN" dirty="0" err="1"/>
              <a:t>Qt</a:t>
            </a:r>
            <a:r>
              <a:rPr lang="en-US" altLang="zh-CN" dirty="0"/>
              <a:t> Quick</a:t>
            </a:r>
            <a:r>
              <a:rPr lang="zh-CN" altLang="zh-CN" dirty="0"/>
              <a:t>窗体应用程序的构成</a:t>
            </a:r>
            <a:endParaRPr lang="zh-CN" altLang="en-US" dirty="0"/>
          </a:p>
        </p:txBody>
      </p:sp>
      <p:sp>
        <p:nvSpPr>
          <p:cNvPr id="3" name="TextBox 2"/>
          <p:cNvSpPr txBox="1"/>
          <p:nvPr/>
        </p:nvSpPr>
        <p:spPr>
          <a:xfrm>
            <a:off x="323528" y="1124744"/>
            <a:ext cx="8568952" cy="2585323"/>
          </a:xfrm>
          <a:prstGeom prst="rect">
            <a:avLst/>
          </a:prstGeom>
          <a:noFill/>
        </p:spPr>
        <p:txBody>
          <a:bodyPr wrap="square" rtlCol="0">
            <a:spAutoFit/>
          </a:bodyPr>
          <a:lstStyle/>
          <a:p>
            <a:pPr indent="446088">
              <a:lnSpc>
                <a:spcPct val="150000"/>
              </a:lnSpc>
            </a:pPr>
            <a:r>
              <a:rPr lang="en-US" altLang="zh-CN" b="1" dirty="0">
                <a:solidFill>
                  <a:srgbClr val="00B0F0"/>
                </a:solidFill>
              </a:rPr>
              <a:t>1</a:t>
            </a:r>
            <a:r>
              <a:rPr lang="zh-CN" altLang="zh-CN" b="1" dirty="0">
                <a:solidFill>
                  <a:srgbClr val="00B0F0"/>
                </a:solidFill>
              </a:rPr>
              <a:t>．</a:t>
            </a:r>
            <a:r>
              <a:rPr lang="en-US" altLang="zh-CN" b="1" dirty="0" err="1">
                <a:solidFill>
                  <a:srgbClr val="00B0F0"/>
                </a:solidFill>
              </a:rPr>
              <a:t>ApplicationWindow</a:t>
            </a:r>
            <a:r>
              <a:rPr lang="zh-CN" altLang="zh-CN" b="1" dirty="0">
                <a:solidFill>
                  <a:srgbClr val="00B0F0"/>
                </a:solidFill>
              </a:rPr>
              <a:t>（主应用窗口）</a:t>
            </a:r>
          </a:p>
          <a:p>
            <a:pPr indent="446088">
              <a:lnSpc>
                <a:spcPct val="150000"/>
              </a:lnSpc>
            </a:pPr>
            <a:r>
              <a:rPr lang="en-US" altLang="zh-CN" dirty="0" err="1"/>
              <a:t>ApplicationWindow</a:t>
            </a:r>
            <a:r>
              <a:rPr lang="zh-CN" altLang="zh-CN" dirty="0"/>
              <a:t>是整个</a:t>
            </a:r>
            <a:r>
              <a:rPr lang="en-US" altLang="zh-CN" dirty="0"/>
              <a:t>QML</a:t>
            </a:r>
            <a:r>
              <a:rPr lang="zh-CN" altLang="zh-CN" dirty="0"/>
              <a:t>文档的根元素，它定义了应用程序顶层的主窗口，而程序中其他组件一律作为其子元素来定义。完整桌面程序的主窗口包含了菜单栏（</a:t>
            </a:r>
            <a:r>
              <a:rPr lang="en-US" altLang="zh-CN" dirty="0"/>
              <a:t>Menu Bar</a:t>
            </a:r>
            <a:r>
              <a:rPr lang="zh-CN" altLang="zh-CN" dirty="0"/>
              <a:t>）、工具栏（</a:t>
            </a:r>
            <a:r>
              <a:rPr lang="en-US" altLang="zh-CN" dirty="0"/>
              <a:t>Tool Bar</a:t>
            </a:r>
            <a:r>
              <a:rPr lang="zh-CN" altLang="zh-CN" dirty="0"/>
              <a:t>）、内容显示区（</a:t>
            </a:r>
            <a:r>
              <a:rPr lang="en-US" altLang="zh-CN" dirty="0"/>
              <a:t>Content Area</a:t>
            </a:r>
            <a:r>
              <a:rPr lang="zh-CN" altLang="zh-CN" dirty="0"/>
              <a:t>）和底部状态栏（</a:t>
            </a:r>
            <a:r>
              <a:rPr lang="en-US" altLang="zh-CN" dirty="0"/>
              <a:t>Status Bar</a:t>
            </a:r>
            <a:r>
              <a:rPr lang="zh-CN" altLang="zh-CN" dirty="0"/>
              <a:t>）等</a:t>
            </a:r>
            <a:r>
              <a:rPr lang="en-US" altLang="zh-CN" dirty="0"/>
              <a:t>UI</a:t>
            </a:r>
            <a:r>
              <a:rPr lang="zh-CN" altLang="zh-CN" dirty="0"/>
              <a:t>组件，标准</a:t>
            </a:r>
            <a:r>
              <a:rPr lang="en-US" altLang="zh-CN" dirty="0" err="1"/>
              <a:t>ApplicationWindow</a:t>
            </a:r>
            <a:r>
              <a:rPr lang="zh-CN" altLang="zh-CN" dirty="0"/>
              <a:t>布局如图</a:t>
            </a:r>
            <a:r>
              <a:rPr lang="en-US" altLang="zh-CN" dirty="0"/>
              <a:t>21.4</a:t>
            </a:r>
            <a:r>
              <a:rPr lang="zh-CN" altLang="zh-CN" dirty="0"/>
              <a:t>所示。</a:t>
            </a:r>
          </a:p>
          <a:p>
            <a:pPr indent="446088">
              <a:lnSpc>
                <a:spcPct val="150000"/>
              </a:lnSpc>
            </a:pPr>
            <a:endParaRPr lang="zh-CN" altLang="en-US" dirty="0"/>
          </a:p>
        </p:txBody>
      </p:sp>
      <p:pic>
        <p:nvPicPr>
          <p:cNvPr id="4098" name="Picture 2" descr="21t4做"/>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3356992"/>
            <a:ext cx="2808312" cy="253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1823603"/>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21.1.2  </a:t>
            </a:r>
            <a:r>
              <a:rPr lang="en-US" altLang="zh-CN" dirty="0" err="1"/>
              <a:t>Qt</a:t>
            </a:r>
            <a:r>
              <a:rPr lang="en-US" altLang="zh-CN" dirty="0"/>
              <a:t> Quick</a:t>
            </a:r>
            <a:r>
              <a:rPr lang="zh-CN" altLang="zh-CN" dirty="0"/>
              <a:t>窗体应用程序的构成</a:t>
            </a:r>
            <a:endParaRPr lang="zh-CN" altLang="en-US" dirty="0"/>
          </a:p>
        </p:txBody>
      </p:sp>
      <p:sp>
        <p:nvSpPr>
          <p:cNvPr id="3" name="TextBox 2"/>
          <p:cNvSpPr txBox="1"/>
          <p:nvPr/>
        </p:nvSpPr>
        <p:spPr>
          <a:xfrm>
            <a:off x="395536" y="1268760"/>
            <a:ext cx="8424936" cy="4611519"/>
          </a:xfrm>
          <a:prstGeom prst="rect">
            <a:avLst/>
          </a:prstGeom>
          <a:noFill/>
        </p:spPr>
        <p:txBody>
          <a:bodyPr wrap="square" rtlCol="0">
            <a:spAutoFit/>
          </a:bodyPr>
          <a:lstStyle/>
          <a:p>
            <a:pPr indent="446088">
              <a:lnSpc>
                <a:spcPct val="150000"/>
              </a:lnSpc>
            </a:pPr>
            <a:r>
              <a:rPr lang="en-US" altLang="zh-CN" b="1" dirty="0">
                <a:solidFill>
                  <a:srgbClr val="00B0F0"/>
                </a:solidFill>
              </a:rPr>
              <a:t>2</a:t>
            </a:r>
            <a:r>
              <a:rPr lang="zh-CN" altLang="zh-CN" b="1" dirty="0">
                <a:solidFill>
                  <a:srgbClr val="00B0F0"/>
                </a:solidFill>
              </a:rPr>
              <a:t>．组件类属性</a:t>
            </a:r>
          </a:p>
          <a:p>
            <a:pPr indent="446088">
              <a:lnSpc>
                <a:spcPct val="150000"/>
              </a:lnSpc>
            </a:pPr>
            <a:r>
              <a:rPr lang="zh-CN" altLang="zh-CN" dirty="0"/>
              <a:t>组件类属性是一类特殊的属性，它们由</a:t>
            </a:r>
            <a:r>
              <a:rPr lang="en-US" altLang="zh-CN" dirty="0" err="1"/>
              <a:t>ApplicationWindow</a:t>
            </a:r>
            <a:r>
              <a:rPr lang="zh-CN" altLang="zh-CN" dirty="0"/>
              <a:t>本身提供，其用途是添加主应用窗口附属的</a:t>
            </a:r>
            <a:r>
              <a:rPr lang="en-US" altLang="zh-CN" dirty="0"/>
              <a:t>UI</a:t>
            </a:r>
            <a:r>
              <a:rPr lang="zh-CN" altLang="zh-CN" dirty="0"/>
              <a:t>元素，类似于子元素的功能。</a:t>
            </a:r>
            <a:r>
              <a:rPr lang="en-US" altLang="zh-CN" dirty="0" err="1"/>
              <a:t>ApplicationWindow</a:t>
            </a:r>
            <a:r>
              <a:rPr lang="zh-CN" altLang="zh-CN" dirty="0"/>
              <a:t>自带的组件类属性有：</a:t>
            </a:r>
            <a:r>
              <a:rPr lang="en-US" altLang="zh-CN" dirty="0" err="1"/>
              <a:t>menuBar</a:t>
            </a:r>
            <a:r>
              <a:rPr lang="zh-CN" altLang="zh-CN" dirty="0"/>
              <a:t>（菜单栏）、</a:t>
            </a:r>
            <a:r>
              <a:rPr lang="en-US" altLang="zh-CN" dirty="0" err="1"/>
              <a:t>toolBar</a:t>
            </a:r>
            <a:r>
              <a:rPr lang="zh-CN" altLang="zh-CN" dirty="0"/>
              <a:t>（工具栏）、</a:t>
            </a:r>
            <a:r>
              <a:rPr lang="en-US" altLang="zh-CN" dirty="0" err="1"/>
              <a:t>statusBar</a:t>
            </a:r>
            <a:r>
              <a:rPr lang="zh-CN" altLang="zh-CN" dirty="0"/>
              <a:t>（状态栏）和</a:t>
            </a:r>
            <a:r>
              <a:rPr lang="en-US" altLang="zh-CN" dirty="0"/>
              <a:t>style</a:t>
            </a:r>
            <a:r>
              <a:rPr lang="zh-CN" altLang="zh-CN" dirty="0"/>
              <a:t>（样式组件）。</a:t>
            </a:r>
          </a:p>
          <a:p>
            <a:pPr indent="446088">
              <a:lnSpc>
                <a:spcPct val="150000"/>
              </a:lnSpc>
            </a:pPr>
            <a:r>
              <a:rPr lang="en-US" altLang="zh-CN" b="1" dirty="0">
                <a:solidFill>
                  <a:srgbClr val="00B0F0"/>
                </a:solidFill>
              </a:rPr>
              <a:t>3</a:t>
            </a:r>
            <a:r>
              <a:rPr lang="zh-CN" altLang="zh-CN" b="1" dirty="0">
                <a:solidFill>
                  <a:srgbClr val="00B0F0"/>
                </a:solidFill>
              </a:rPr>
              <a:t>．</a:t>
            </a:r>
            <a:r>
              <a:rPr lang="en-US" altLang="zh-CN" b="1" dirty="0" err="1">
                <a:solidFill>
                  <a:srgbClr val="00B0F0"/>
                </a:solidFill>
              </a:rPr>
              <a:t>MainForm</a:t>
            </a:r>
            <a:r>
              <a:rPr lang="zh-CN" altLang="zh-CN" b="1" dirty="0">
                <a:solidFill>
                  <a:srgbClr val="00B0F0"/>
                </a:solidFill>
              </a:rPr>
              <a:t>（主窗体）</a:t>
            </a:r>
          </a:p>
          <a:p>
            <a:pPr indent="446088">
              <a:lnSpc>
                <a:spcPct val="150000"/>
              </a:lnSpc>
            </a:pPr>
            <a:r>
              <a:rPr lang="zh-CN" altLang="zh-CN" dirty="0"/>
              <a:t>主窗体是用户界面的主显示区，对应图</a:t>
            </a:r>
            <a:r>
              <a:rPr lang="en-US" altLang="zh-CN" dirty="0"/>
              <a:t>21.4</a:t>
            </a:r>
            <a:r>
              <a:rPr lang="zh-CN" altLang="zh-CN" dirty="0"/>
              <a:t>中的</a:t>
            </a:r>
            <a:r>
              <a:rPr lang="en-US" altLang="zh-CN" dirty="0"/>
              <a:t>Content Area</a:t>
            </a:r>
            <a:r>
              <a:rPr lang="zh-CN" altLang="zh-CN" dirty="0"/>
              <a:t>区域，用于接收用户输入操作和显示程序运行的数据（视图）。主窗体以</a:t>
            </a:r>
            <a:r>
              <a:rPr lang="en-US" altLang="zh-CN" dirty="0" err="1"/>
              <a:t>MainForm</a:t>
            </a:r>
            <a:r>
              <a:rPr lang="zh-CN" altLang="zh-CN" dirty="0"/>
              <a:t>元素实现，就像一个大容器，其中放置了各种各样的控件，</a:t>
            </a:r>
            <a:r>
              <a:rPr lang="zh-CN" altLang="zh-CN" dirty="0">
                <a:hlinkClick r:id="rId2" action="ppaction://hlinkfile"/>
              </a:rPr>
              <a:t>它的实现文件是</a:t>
            </a:r>
            <a:r>
              <a:rPr lang="en-US" altLang="zh-CN" dirty="0" err="1">
                <a:hlinkClick r:id="rId2" action="ppaction://hlinkfile"/>
              </a:rPr>
              <a:t>MainForm.ui.qml</a:t>
            </a:r>
            <a:r>
              <a:rPr lang="zh-CN" altLang="zh-CN" dirty="0">
                <a:hlinkClick r:id="rId2" action="ppaction://hlinkfile"/>
              </a:rPr>
              <a:t>。本例的</a:t>
            </a:r>
            <a:r>
              <a:rPr lang="zh-CN" altLang="zh-CN" dirty="0" smtClean="0">
                <a:hlinkClick r:id="rId2" action="ppaction://hlinkfile"/>
              </a:rPr>
              <a:t>代码</a:t>
            </a:r>
            <a:r>
              <a:rPr lang="zh-CN" altLang="en-US" dirty="0" smtClean="0">
                <a:hlinkClick r:id="rId2" action="ppaction://hlinkfile"/>
              </a:rPr>
              <a:t>。</a:t>
            </a:r>
            <a:endParaRPr lang="zh-CN" altLang="zh-CN" dirty="0"/>
          </a:p>
          <a:p>
            <a:pPr indent="446088">
              <a:lnSpc>
                <a:spcPct val="150000"/>
              </a:lnSpc>
            </a:pPr>
            <a:endParaRPr lang="zh-CN" altLang="en-US" dirty="0"/>
          </a:p>
        </p:txBody>
      </p:sp>
    </p:spTree>
    <p:extLst>
      <p:ext uri="{BB962C8B-B14F-4D97-AF65-F5344CB8AC3E}">
        <p14:creationId xmlns:p14="http://schemas.microsoft.com/office/powerpoint/2010/main" val="2382729164"/>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21.1.2  </a:t>
            </a:r>
            <a:r>
              <a:rPr lang="en-US" altLang="zh-CN" dirty="0" err="1"/>
              <a:t>Qt</a:t>
            </a:r>
            <a:r>
              <a:rPr lang="en-US" altLang="zh-CN" dirty="0"/>
              <a:t> Quick</a:t>
            </a:r>
            <a:r>
              <a:rPr lang="zh-CN" altLang="zh-CN" dirty="0"/>
              <a:t>窗体应用程序的构成</a:t>
            </a:r>
            <a:endParaRPr lang="zh-CN" altLang="en-US" dirty="0"/>
          </a:p>
        </p:txBody>
      </p:sp>
      <p:sp>
        <p:nvSpPr>
          <p:cNvPr id="3" name="TextBox 2"/>
          <p:cNvSpPr txBox="1"/>
          <p:nvPr/>
        </p:nvSpPr>
        <p:spPr>
          <a:xfrm>
            <a:off x="323528" y="1340768"/>
            <a:ext cx="8496944" cy="3416320"/>
          </a:xfrm>
          <a:prstGeom prst="rect">
            <a:avLst/>
          </a:prstGeom>
          <a:noFill/>
        </p:spPr>
        <p:txBody>
          <a:bodyPr wrap="square" rtlCol="0">
            <a:spAutoFit/>
          </a:bodyPr>
          <a:lstStyle/>
          <a:p>
            <a:pPr indent="446088">
              <a:lnSpc>
                <a:spcPct val="150000"/>
              </a:lnSpc>
            </a:pPr>
            <a:r>
              <a:rPr lang="en-US" altLang="zh-CN" b="1" dirty="0">
                <a:solidFill>
                  <a:srgbClr val="00B0F0"/>
                </a:solidFill>
              </a:rPr>
              <a:t>4</a:t>
            </a:r>
            <a:r>
              <a:rPr lang="zh-CN" altLang="zh-CN" b="1" dirty="0">
                <a:solidFill>
                  <a:srgbClr val="00B0F0"/>
                </a:solidFill>
              </a:rPr>
              <a:t>．其他组件</a:t>
            </a:r>
          </a:p>
          <a:p>
            <a:pPr indent="446088">
              <a:lnSpc>
                <a:spcPct val="150000"/>
              </a:lnSpc>
            </a:pPr>
            <a:r>
              <a:rPr lang="zh-CN" altLang="zh-CN" dirty="0"/>
              <a:t>在</a:t>
            </a:r>
            <a:r>
              <a:rPr lang="en-US" altLang="zh-CN" dirty="0" err="1"/>
              <a:t>ApplicationWindow</a:t>
            </a:r>
            <a:r>
              <a:rPr lang="zh-CN" altLang="zh-CN" dirty="0"/>
              <a:t>中还可以定义其他独立的组件元素，主要有标准对话框、消息框和各种视图等。在本例中是一个</a:t>
            </a:r>
            <a:r>
              <a:rPr lang="en-US" altLang="zh-CN" dirty="0" err="1"/>
              <a:t>MessageDialog</a:t>
            </a:r>
            <a:r>
              <a:rPr lang="zh-CN" altLang="zh-CN" dirty="0"/>
              <a:t>（消息对话框），它根据用户所操作的控件不同分别弹出显示不一样的消息内容。</a:t>
            </a:r>
          </a:p>
          <a:p>
            <a:pPr indent="446088">
              <a:lnSpc>
                <a:spcPct val="150000"/>
              </a:lnSpc>
            </a:pPr>
            <a:r>
              <a:rPr lang="en-US" altLang="zh-CN" b="1" dirty="0">
                <a:solidFill>
                  <a:srgbClr val="00B0F0"/>
                </a:solidFill>
              </a:rPr>
              <a:t>5</a:t>
            </a:r>
            <a:r>
              <a:rPr lang="zh-CN" altLang="zh-CN" b="1" dirty="0">
                <a:solidFill>
                  <a:srgbClr val="00B0F0"/>
                </a:solidFill>
              </a:rPr>
              <a:t>．完整界面的代码框架</a:t>
            </a:r>
          </a:p>
          <a:p>
            <a:pPr indent="446088">
              <a:lnSpc>
                <a:spcPct val="150000"/>
              </a:lnSpc>
            </a:pPr>
            <a:r>
              <a:rPr lang="zh-CN" altLang="zh-CN" dirty="0"/>
              <a:t>为了给读者一个整体印象，下面列出一个</a:t>
            </a:r>
            <a:r>
              <a:rPr lang="zh-CN" altLang="zh-CN" dirty="0">
                <a:hlinkClick r:id="rId2" action="ppaction://hlinkfile"/>
              </a:rPr>
              <a:t>较为全面的</a:t>
            </a:r>
            <a:r>
              <a:rPr lang="en-US" altLang="zh-CN" dirty="0" err="1">
                <a:hlinkClick r:id="rId2" action="ppaction://hlinkfile"/>
              </a:rPr>
              <a:t>ApplicationWindow</a:t>
            </a:r>
            <a:r>
              <a:rPr lang="zh-CN" altLang="zh-CN" dirty="0">
                <a:hlinkClick r:id="rId2" action="ppaction://hlinkfile"/>
              </a:rPr>
              <a:t>代码</a:t>
            </a:r>
            <a:r>
              <a:rPr lang="zh-CN" altLang="zh-CN" dirty="0" smtClean="0">
                <a:hlinkClick r:id="rId2" action="ppaction://hlinkfile"/>
              </a:rPr>
              <a:t>框架</a:t>
            </a:r>
            <a:r>
              <a:rPr lang="zh-CN" altLang="en-US" dirty="0" smtClean="0">
                <a:hlinkClick r:id="rId2" action="ppaction://hlinkfile"/>
              </a:rPr>
              <a:t>。</a:t>
            </a:r>
            <a:endParaRPr lang="zh-CN" altLang="zh-CN" dirty="0"/>
          </a:p>
          <a:p>
            <a:pPr indent="446088">
              <a:lnSpc>
                <a:spcPct val="150000"/>
              </a:lnSpc>
            </a:pPr>
            <a:endParaRPr lang="zh-CN" altLang="en-US" dirty="0"/>
          </a:p>
        </p:txBody>
      </p:sp>
    </p:spTree>
    <p:extLst>
      <p:ext uri="{BB962C8B-B14F-4D97-AF65-F5344CB8AC3E}">
        <p14:creationId xmlns:p14="http://schemas.microsoft.com/office/powerpoint/2010/main" val="3607142382"/>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21.2  Qt Quick</a:t>
            </a:r>
            <a:r>
              <a:rPr lang="zh-CN" altLang="zh-CN" dirty="0"/>
              <a:t>控件</a:t>
            </a:r>
            <a:endParaRPr lang="zh-CN" altLang="en-US" dirty="0"/>
          </a:p>
        </p:txBody>
      </p:sp>
      <p:sp>
        <p:nvSpPr>
          <p:cNvPr id="3" name="TextBox 2"/>
          <p:cNvSpPr txBox="1"/>
          <p:nvPr/>
        </p:nvSpPr>
        <p:spPr>
          <a:xfrm>
            <a:off x="323528" y="1124744"/>
            <a:ext cx="8496944" cy="3046988"/>
          </a:xfrm>
          <a:prstGeom prst="rect">
            <a:avLst/>
          </a:prstGeom>
          <a:noFill/>
        </p:spPr>
        <p:txBody>
          <a:bodyPr wrap="square" rtlCol="0">
            <a:spAutoFit/>
          </a:bodyPr>
          <a:lstStyle/>
          <a:p>
            <a:pPr indent="446088">
              <a:lnSpc>
                <a:spcPct val="150000"/>
              </a:lnSpc>
            </a:pPr>
            <a:r>
              <a:rPr lang="en-US" altLang="zh-CN" sz="2000" b="1" dirty="0">
                <a:solidFill>
                  <a:srgbClr val="C00000"/>
                </a:solidFill>
              </a:rPr>
              <a:t>21.2.1  </a:t>
            </a:r>
            <a:r>
              <a:rPr lang="zh-CN" altLang="zh-CN" sz="2000" b="1" dirty="0">
                <a:solidFill>
                  <a:srgbClr val="C00000"/>
                </a:solidFill>
              </a:rPr>
              <a:t>概述</a:t>
            </a:r>
          </a:p>
          <a:p>
            <a:pPr indent="446088">
              <a:lnSpc>
                <a:spcPct val="150000"/>
              </a:lnSpc>
            </a:pPr>
            <a:r>
              <a:rPr lang="zh-CN" altLang="zh-CN" dirty="0"/>
              <a:t>Qt Quick Controls模块提供一个控件的集合供用户开发图形化界面使用，自Qt Quick 2.1（Qt 5.1）起，还引入了一个Qt Quick Controls Styles子模块，它几乎为每个</a:t>
            </a:r>
            <a:r>
              <a:rPr lang="en-US" altLang="zh-CN" dirty="0" err="1"/>
              <a:t>Qt</a:t>
            </a:r>
            <a:r>
              <a:rPr lang="en-US" altLang="zh-CN" dirty="0"/>
              <a:t> Quick</a:t>
            </a:r>
            <a:r>
              <a:rPr lang="zh-CN" altLang="zh-CN" dirty="0"/>
              <a:t>控件都提供了一个对应的样式类，以</a:t>
            </a:r>
            <a:r>
              <a:rPr lang="en-US" altLang="zh-CN" dirty="0"/>
              <a:t>*Style</a:t>
            </a:r>
            <a:r>
              <a:rPr lang="zh-CN" altLang="zh-CN" dirty="0"/>
              <a:t>（其中“</a:t>
            </a:r>
            <a:r>
              <a:rPr lang="en-US" altLang="zh-CN" dirty="0"/>
              <a:t>*</a:t>
            </a:r>
            <a:r>
              <a:rPr lang="zh-CN" altLang="zh-CN" dirty="0"/>
              <a:t>”是原控件的类名）命名，允许用户自定义</a:t>
            </a:r>
            <a:r>
              <a:rPr lang="en-US" altLang="zh-CN" dirty="0" err="1"/>
              <a:t>Qt</a:t>
            </a:r>
            <a:r>
              <a:rPr lang="en-US" altLang="zh-CN" dirty="0"/>
              <a:t> Quick</a:t>
            </a:r>
            <a:r>
              <a:rPr lang="zh-CN" altLang="zh-CN" dirty="0"/>
              <a:t>控件的样式。所有的</a:t>
            </a:r>
            <a:r>
              <a:rPr lang="en-US" altLang="zh-CN" dirty="0" err="1"/>
              <a:t>Qt</a:t>
            </a:r>
            <a:r>
              <a:rPr lang="en-US" altLang="zh-CN" dirty="0"/>
              <a:t> Quick</a:t>
            </a:r>
            <a:r>
              <a:rPr lang="zh-CN" altLang="zh-CN" dirty="0"/>
              <a:t>控件、</a:t>
            </a:r>
            <a:r>
              <a:rPr lang="zh-CN" altLang="zh-CN" dirty="0">
                <a:hlinkClick r:id="rId2" action="ppaction://hlinkfile"/>
              </a:rPr>
              <a:t>对应样式类、可视外观效果和功能描述见表</a:t>
            </a:r>
            <a:r>
              <a:rPr lang="en-US" altLang="zh-CN" dirty="0">
                <a:hlinkClick r:id="rId2" action="ppaction://hlinkfile"/>
              </a:rPr>
              <a:t>21.1</a:t>
            </a:r>
            <a:r>
              <a:rPr lang="zh-CN" altLang="zh-CN" dirty="0">
                <a:hlinkClick r:id="rId2" action="ppaction://hlinkfile"/>
              </a:rPr>
              <a:t>。</a:t>
            </a:r>
            <a:endParaRPr lang="zh-CN" altLang="zh-CN" dirty="0"/>
          </a:p>
          <a:p>
            <a:pPr indent="446088">
              <a:lnSpc>
                <a:spcPct val="150000"/>
              </a:lnSpc>
            </a:pPr>
            <a:endParaRPr lang="zh-CN" altLang="en-US" dirty="0"/>
          </a:p>
        </p:txBody>
      </p:sp>
    </p:spTree>
    <p:extLst>
      <p:ext uri="{BB962C8B-B14F-4D97-AF65-F5344CB8AC3E}">
        <p14:creationId xmlns:p14="http://schemas.microsoft.com/office/powerpoint/2010/main" val="183779186"/>
      </p:ext>
    </p:extLst>
  </p:cSld>
  <p:clrMapOvr>
    <a:masterClrMapping/>
  </p:clrMapOvr>
  <p:transition spd="slow">
    <p:randomBar dir="vert"/>
  </p:transition>
</p:sld>
</file>

<file path=ppt/theme/theme1.xml><?xml version="1.0" encoding="utf-8"?>
<a:theme xmlns:a="http://schemas.openxmlformats.org/drawingml/2006/main" name="主题1">
  <a:themeElements>
    <a:clrScheme name="自定义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00000"/>
      </a:hlink>
      <a:folHlink>
        <a:srgbClr val="99CC00"/>
      </a:folHlink>
    </a:clrScheme>
    <a:fontScheme name="tdesignc">
      <a:majorFont>
        <a:latin typeface="Arial"/>
        <a:ea typeface="標楷體"/>
        <a:cs typeface=""/>
      </a:majorFont>
      <a:minorFont>
        <a:latin typeface="Arial"/>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Pct val="100000"/>
          <a:buFont typeface="Arial" charset="0"/>
          <a:buNone/>
          <a:tabLst/>
          <a:defRPr kumimoji="0" lang="zh-CN" altLang="en-US" sz="2400" b="0" i="0" u="none" strike="noStrike" cap="none" normalizeH="0" baseline="0" smtClean="0">
            <a:ln>
              <a:noFill/>
            </a:ln>
            <a:solidFill>
              <a:schemeClr val="tx1"/>
            </a:solidFill>
            <a:effectLst/>
            <a:latin typeface="Arial"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Pct val="100000"/>
          <a:buFont typeface="Arial" charset="0"/>
          <a:buNone/>
          <a:tabLst/>
          <a:defRPr kumimoji="0" lang="zh-CN" altLang="en-US" sz="2400" b="0" i="0" u="none" strike="noStrike" cap="none" normalizeH="0" baseline="0" smtClean="0">
            <a:ln>
              <a:noFill/>
            </a:ln>
            <a:solidFill>
              <a:schemeClr val="tx1"/>
            </a:solidFill>
            <a:effectLst/>
            <a:latin typeface="Arial" charset="0"/>
            <a:ea typeface="標楷體" pitchFamily="65" charset="-120"/>
          </a:defRPr>
        </a:defPPr>
      </a:lstStyle>
    </a:lnDef>
  </a:objectDefaults>
  <a:extraClrSchemeLst>
    <a:extraClrScheme>
      <a:clrScheme name="tdesignc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tdesignc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tdesignc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tdesignc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tdesignc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tdesignc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tdesignc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tdesignc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主题1</Template>
  <TotalTime>42</TotalTime>
  <Words>2963</Words>
  <Application>Microsoft Office PowerPoint</Application>
  <PresentationFormat>全屏显示(4:3)</PresentationFormat>
  <Paragraphs>252</Paragraphs>
  <Slides>36</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36</vt:i4>
      </vt:variant>
    </vt:vector>
  </HeadingPairs>
  <TitlesOfParts>
    <vt:vector size="38" baseType="lpstr">
      <vt:lpstr>主题1</vt:lpstr>
      <vt:lpstr>Microsoft Office Visio 绘图</vt:lpstr>
      <vt:lpstr>第21章 Qt Quick Controls开发基础</vt:lpstr>
      <vt:lpstr>21.1  Qt Quick Controls概述</vt:lpstr>
      <vt:lpstr>21.1.1  第一个Qt Quick Controls程序</vt:lpstr>
      <vt:lpstr>21.1.1  第一个Qt Quick Controls程序</vt:lpstr>
      <vt:lpstr>21.1.2  Qt Quick窗体应用程序的构成</vt:lpstr>
      <vt:lpstr>21.1.2  Qt Quick窗体应用程序的构成</vt:lpstr>
      <vt:lpstr>21.1.2  Qt Quick窗体应用程序的构成</vt:lpstr>
      <vt:lpstr>21.1.2  Qt Quick窗体应用程序的构成</vt:lpstr>
      <vt:lpstr>21.2  Qt Quick控件</vt:lpstr>
      <vt:lpstr>21.2.2  基本控件</vt:lpstr>
      <vt:lpstr>21.2.2  基本控件</vt:lpstr>
      <vt:lpstr>21.2.3  高级控件</vt:lpstr>
      <vt:lpstr>21.2.3  高级控件</vt:lpstr>
      <vt:lpstr>21.2.3  高级控件</vt:lpstr>
      <vt:lpstr>21.2.4  样式定制</vt:lpstr>
      <vt:lpstr>21.2.4  样式定制</vt:lpstr>
      <vt:lpstr>21.2.4  样式定制</vt:lpstr>
      <vt:lpstr>21.2.4  样式定制</vt:lpstr>
      <vt:lpstr>21.2.4  样式定制</vt:lpstr>
      <vt:lpstr>21.3  Qt Quick对话框</vt:lpstr>
      <vt:lpstr>21.3  Qt Quick对话框</vt:lpstr>
      <vt:lpstr>21.3  Qt Quick对话框</vt:lpstr>
      <vt:lpstr>21.3  Qt Quick对话框</vt:lpstr>
      <vt:lpstr>21.3  Qt Quick对话框</vt:lpstr>
      <vt:lpstr>21.3  Qt Quick对话框</vt:lpstr>
      <vt:lpstr>21.4  Qt Quick导航视图</vt:lpstr>
      <vt:lpstr>21.4  Qt Quick导航视图</vt:lpstr>
      <vt:lpstr>21.4  Qt Quick导航视图</vt:lpstr>
      <vt:lpstr>21.4  Qt Quick导航视图</vt:lpstr>
      <vt:lpstr>21.4  Qt Quick导航视图</vt:lpstr>
      <vt:lpstr>21.4  Qt Quick导航视图</vt:lpstr>
      <vt:lpstr>21.4  Qt Quick导航视图</vt:lpstr>
      <vt:lpstr>21.5  Qt 5.5（Qt Quick Controls 1.4）新增组件</vt:lpstr>
      <vt:lpstr>21.5  Qt 5.5（Qt Quick Controls 1.4）新增组件</vt:lpstr>
      <vt:lpstr>21.5  Qt 5.5（Qt Quick Controls 1.4）新增组件</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第21章 Qt Quick Controls开发基础</dc:title>
  <dc:creator>User</dc:creator>
  <cp:lastModifiedBy>User</cp:lastModifiedBy>
  <cp:revision>6</cp:revision>
  <dcterms:created xsi:type="dcterms:W3CDTF">2017-05-20T08:40:35Z</dcterms:created>
  <dcterms:modified xsi:type="dcterms:W3CDTF">2017-05-20T09:23:14Z</dcterms:modified>
</cp:coreProperties>
</file>